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60" r:id="rId5"/>
    <p:sldId id="261" r:id="rId6"/>
    <p:sldId id="308" r:id="rId7"/>
    <p:sldId id="262" r:id="rId8"/>
    <p:sldId id="263" r:id="rId9"/>
    <p:sldId id="264" r:id="rId10"/>
    <p:sldId id="310" r:id="rId11"/>
    <p:sldId id="311" r:id="rId12"/>
    <p:sldId id="270" r:id="rId13"/>
    <p:sldId id="277" r:id="rId14"/>
    <p:sldId id="304" r:id="rId15"/>
    <p:sldId id="312" r:id="rId16"/>
    <p:sldId id="313" r:id="rId17"/>
    <p:sldId id="314" r:id="rId18"/>
    <p:sldId id="309" r:id="rId19"/>
    <p:sldId id="285" r:id="rId20"/>
    <p:sldId id="286" r:id="rId21"/>
    <p:sldId id="287" r:id="rId22"/>
    <p:sldId id="288" r:id="rId23"/>
    <p:sldId id="306" r:id="rId24"/>
    <p:sldId id="307" r:id="rId25"/>
    <p:sldId id="290" r:id="rId26"/>
    <p:sldId id="291" r:id="rId27"/>
    <p:sldId id="292" r:id="rId28"/>
    <p:sldId id="293"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3B"/>
    <a:srgbClr val="1A3654"/>
    <a:srgbClr val="58595B"/>
    <a:srgbClr val="005387"/>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75" d="100"/>
          <a:sy n="75" d="100"/>
        </p:scale>
        <p:origin x="-1860" y="-6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p:scale>
          <a:sx n="100" d="100"/>
          <a:sy n="100" d="100"/>
        </p:scale>
        <p:origin x="-25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3FA1A-0FD6-4F8F-8D1B-6F9A8B4ACF17}" type="datetimeFigureOut">
              <a:rPr lang="en-AU" smtClean="0"/>
              <a:pPr/>
              <a:t>8/01/2014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CB728-73B7-429F-9AEB-84EF6D096B69}" type="slidenum">
              <a:rPr lang="en-AU" smtClean="0"/>
              <a:pPr/>
              <a:t>‹#›</a:t>
            </a:fld>
            <a:endParaRPr lang="en-AU"/>
          </a:p>
        </p:txBody>
      </p:sp>
    </p:spTree>
    <p:extLst>
      <p:ext uri="{BB962C8B-B14F-4D97-AF65-F5344CB8AC3E}">
        <p14:creationId xmlns:p14="http://schemas.microsoft.com/office/powerpoint/2010/main" val="17925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new National Emission Standards for Hazardous Air Pollutants (NESHAP) for certain stationary engines that will go into effect as of October 19, 2013. The new EPA regulations come under RICE MACT rules, which apply to any piece of equipment driven by stationary reciprocating internal combustion engines located at a major source of hazardous air pollutants (HAP).“RICE MACT” refers to “Reciprocating Internal Combustion Engines” (RICE) and “Maximum Achievable Control Technology” MACT). For all the details involved with the new rules there is an abundance of information available on the web.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3CCB728-73B7-429F-9AEB-84EF6D096B69}" type="slidenum">
              <a:rPr lang="en-AU" smtClean="0"/>
              <a:pPr/>
              <a:t>1</a:t>
            </a:fld>
            <a:endParaRPr lang="en-AU"/>
          </a:p>
        </p:txBody>
      </p:sp>
    </p:spTree>
    <p:extLst>
      <p:ext uri="{BB962C8B-B14F-4D97-AF65-F5344CB8AC3E}">
        <p14:creationId xmlns:p14="http://schemas.microsoft.com/office/powerpoint/2010/main" val="310643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10</a:t>
            </a:fld>
            <a:endParaRPr lang="en-AU"/>
          </a:p>
        </p:txBody>
      </p:sp>
    </p:spTree>
    <p:extLst>
      <p:ext uri="{BB962C8B-B14F-4D97-AF65-F5344CB8AC3E}">
        <p14:creationId xmlns:p14="http://schemas.microsoft.com/office/powerpoint/2010/main" val="73042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11</a:t>
            </a:fld>
            <a:endParaRPr lang="en-AU"/>
          </a:p>
        </p:txBody>
      </p:sp>
    </p:spTree>
    <p:extLst>
      <p:ext uri="{BB962C8B-B14F-4D97-AF65-F5344CB8AC3E}">
        <p14:creationId xmlns:p14="http://schemas.microsoft.com/office/powerpoint/2010/main" val="279269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12</a:t>
            </a:fld>
            <a:endParaRPr lang="en-AU"/>
          </a:p>
        </p:txBody>
      </p:sp>
    </p:spTree>
    <p:extLst>
      <p:ext uri="{BB962C8B-B14F-4D97-AF65-F5344CB8AC3E}">
        <p14:creationId xmlns:p14="http://schemas.microsoft.com/office/powerpoint/2010/main" val="50989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13</a:t>
            </a:fld>
            <a:endParaRPr lang="en-AU"/>
          </a:p>
        </p:txBody>
      </p:sp>
    </p:spTree>
    <p:extLst>
      <p:ext uri="{BB962C8B-B14F-4D97-AF65-F5344CB8AC3E}">
        <p14:creationId xmlns:p14="http://schemas.microsoft.com/office/powerpoint/2010/main" val="52101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14</a:t>
            </a:fld>
            <a:endParaRPr lang="en-AU"/>
          </a:p>
        </p:txBody>
      </p:sp>
    </p:spTree>
    <p:extLst>
      <p:ext uri="{BB962C8B-B14F-4D97-AF65-F5344CB8AC3E}">
        <p14:creationId xmlns:p14="http://schemas.microsoft.com/office/powerpoint/2010/main" val="164594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can extend the period for changing the oil if the oil is part of an oil analysis program and no condemning limits are exceeded. Analyses must be conducted at the same frequency specified for changing the oil. </a:t>
            </a:r>
            <a:endParaRPr lang="en-US" dirty="0" smtClean="0"/>
          </a:p>
          <a:p>
            <a:endParaRPr lang="en-US" dirty="0"/>
          </a:p>
          <a:p>
            <a:r>
              <a:rPr lang="en-US" dirty="0"/>
              <a:t>For those engines that require periodic oil changes, the schedule for changing engine oil can be extended if the oil is part of an oil analysis program.  The program must include analyzing the following parameters in order to qualify: Total Base Number, viscosity, and percent water content.  If certain limits are met during the analysis, then the owner or operator is not required to change the oil.  However, if any of the limits are exceeded, the oil must be changed prior to continuing use of the engine. </a:t>
            </a:r>
            <a:endParaRPr lang="en-US" dirty="0" smtClean="0"/>
          </a:p>
          <a:p>
            <a:endParaRPr lang="en-US" dirty="0"/>
          </a:p>
          <a:p>
            <a:r>
              <a:rPr lang="en-US" dirty="0" smtClean="0"/>
              <a:t>Testing </a:t>
            </a:r>
            <a:r>
              <a:rPr lang="en-US" dirty="0"/>
              <a:t>of the used engine oil provides a tool for documenting compliance of the oil change requirements as well as allowing for drain intervals that may be more favorable to maintenance practices. ALS test reports provide horsepower ratings on applicable equipment when this information is provided. Diagnostics protocols can then note a “RICE MACT Alert!” on applicable test reports. This would involve mandatory re-testing of the data outlier to confirm original data reported and recommending an immediate oil change if not done at time of sampling. Alerts would be based on test parameters for viscosity, acid number, and water contamination outlined under NESHAP ZZZZ regulations.  Operators will have two business days to change their oil or take the unit out of operation upon receipt of the RICE MACT Alert sample analysis.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CCB728-73B7-429F-9AEB-84EF6D096B69}" type="slidenum">
              <a:rPr lang="en-AU" smtClean="0"/>
              <a:pPr/>
              <a:t>15</a:t>
            </a:fld>
            <a:endParaRPr lang="en-AU"/>
          </a:p>
        </p:txBody>
      </p:sp>
    </p:spTree>
    <p:extLst>
      <p:ext uri="{BB962C8B-B14F-4D97-AF65-F5344CB8AC3E}">
        <p14:creationId xmlns:p14="http://schemas.microsoft.com/office/powerpoint/2010/main" val="163906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16</a:t>
            </a:fld>
            <a:endParaRPr lang="en-AU"/>
          </a:p>
        </p:txBody>
      </p:sp>
    </p:spTree>
    <p:extLst>
      <p:ext uri="{BB962C8B-B14F-4D97-AF65-F5344CB8AC3E}">
        <p14:creationId xmlns:p14="http://schemas.microsoft.com/office/powerpoint/2010/main" val="311958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17</a:t>
            </a:fld>
            <a:endParaRPr lang="en-AU"/>
          </a:p>
        </p:txBody>
      </p:sp>
    </p:spTree>
    <p:extLst>
      <p:ext uri="{BB962C8B-B14F-4D97-AF65-F5344CB8AC3E}">
        <p14:creationId xmlns:p14="http://schemas.microsoft.com/office/powerpoint/2010/main" val="3133402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18</a:t>
            </a:fld>
            <a:endParaRPr lang="en-AU"/>
          </a:p>
        </p:txBody>
      </p:sp>
    </p:spTree>
    <p:extLst>
      <p:ext uri="{BB962C8B-B14F-4D97-AF65-F5344CB8AC3E}">
        <p14:creationId xmlns:p14="http://schemas.microsoft.com/office/powerpoint/2010/main" val="3708355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19</a:t>
            </a:fld>
            <a:endParaRPr lang="en-AU"/>
          </a:p>
        </p:txBody>
      </p:sp>
    </p:spTree>
    <p:extLst>
      <p:ext uri="{BB962C8B-B14F-4D97-AF65-F5344CB8AC3E}">
        <p14:creationId xmlns:p14="http://schemas.microsoft.com/office/powerpoint/2010/main" val="31976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17, 2010, EPA finalized portions of the National Emission Standards for Hazardous Air Pollutants for Reciprocating Internal Combustion Engines (RICE NESHAP).  The rule was promulgated into the existing RICE standards located in 40 CFR Part 63, Subpart ZZZZ on March 3, 2010.  The newly incorporated standards were originally proposed on February 25, 2009 and apply only to stationary RICE.  The proposed standards included provisions for RICE located at area sources of hazardous air pollutants (HAPs) and RICE with a site rating of ≤ 500 brake horsepower (</a:t>
            </a:r>
            <a:r>
              <a:rPr lang="en-US" dirty="0" err="1"/>
              <a:t>bhp</a:t>
            </a:r>
            <a:r>
              <a:rPr lang="en-US" dirty="0"/>
              <a:t>) located at major sources of HAPs.  In addition, the proposal included standards for existing non-emergency compression ignition (CI) engines with a site rating of &gt; 500 </a:t>
            </a:r>
            <a:r>
              <a:rPr lang="en-US" dirty="0" err="1"/>
              <a:t>bhp</a:t>
            </a:r>
            <a:r>
              <a:rPr lang="en-US" dirty="0"/>
              <a:t> at major sources and revised provisions related to Startup, Shutdown, and Malfunction (SSM) events for engines previously regulated under the rule. </a:t>
            </a:r>
          </a:p>
          <a:p>
            <a:endParaRPr lang="en-US" dirty="0"/>
          </a:p>
          <a:p>
            <a:r>
              <a:rPr lang="en-US" dirty="0"/>
              <a:t>Under the NESHAPs, a major source is defined as a site that emits &gt; 10 tons per year (</a:t>
            </a:r>
            <a:r>
              <a:rPr lang="en-US" dirty="0" err="1"/>
              <a:t>tpy</a:t>
            </a:r>
            <a:r>
              <a:rPr lang="en-US" dirty="0"/>
              <a:t>) of any single HAP or &gt; 25 </a:t>
            </a:r>
            <a:r>
              <a:rPr lang="en-US" dirty="0" err="1"/>
              <a:t>tpy</a:t>
            </a:r>
            <a:r>
              <a:rPr lang="en-US" dirty="0"/>
              <a:t> of combined HAPs.  An area source is a site that emits HAPs, but is not considered a major source.  A list of pollutants considered to be HAPs can be found at epa.gov/</a:t>
            </a:r>
            <a:r>
              <a:rPr lang="en-US" dirty="0" err="1"/>
              <a:t>ttn</a:t>
            </a:r>
            <a:r>
              <a:rPr lang="en-US" dirty="0"/>
              <a:t>/</a:t>
            </a:r>
            <a:r>
              <a:rPr lang="en-US" dirty="0" err="1"/>
              <a:t>atw</a:t>
            </a:r>
            <a:r>
              <a:rPr lang="en-US" dirty="0"/>
              <a:t>/orig189.html</a:t>
            </a:r>
          </a:p>
          <a:p>
            <a:endParaRPr lang="en-US" dirty="0"/>
          </a:p>
          <a:p>
            <a:r>
              <a:rPr lang="en-US" dirty="0"/>
              <a:t>Under these new regulations, many previously unregulated engines, including those designated for emergency use, are subject to federal regulation, including emission standards, control requirements, or management practices.</a:t>
            </a:r>
          </a:p>
          <a:p>
            <a:endParaRPr lang="en-US" dirty="0"/>
          </a:p>
          <a:p>
            <a:endParaRPr lang="en-US" dirty="0"/>
          </a:p>
        </p:txBody>
      </p:sp>
      <p:sp>
        <p:nvSpPr>
          <p:cNvPr id="4" name="Slide Number Placeholder 3"/>
          <p:cNvSpPr>
            <a:spLocks noGrp="1"/>
          </p:cNvSpPr>
          <p:nvPr>
            <p:ph type="sldNum" sz="quarter" idx="10"/>
          </p:nvPr>
        </p:nvSpPr>
        <p:spPr/>
        <p:txBody>
          <a:bodyPr/>
          <a:lstStyle/>
          <a:p>
            <a:fld id="{E3CCB728-73B7-429F-9AEB-84EF6D096B69}" type="slidenum">
              <a:rPr lang="en-AU" smtClean="0"/>
              <a:pPr/>
              <a:t>2</a:t>
            </a:fld>
            <a:endParaRPr lang="en-AU"/>
          </a:p>
        </p:txBody>
      </p:sp>
    </p:spTree>
    <p:extLst>
      <p:ext uri="{BB962C8B-B14F-4D97-AF65-F5344CB8AC3E}">
        <p14:creationId xmlns:p14="http://schemas.microsoft.com/office/powerpoint/2010/main" val="56849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recordkeeping and reporting requirements for many engines are included in the final rule.  All owners and operators of existing stationary RICE, with the exception of RICE &lt; 100 </a:t>
            </a:r>
            <a:r>
              <a:rPr lang="en-US" dirty="0" err="1"/>
              <a:t>hp</a:t>
            </a:r>
            <a:r>
              <a:rPr lang="en-US" dirty="0"/>
              <a:t>, existing emergency stationary RICE, and existing stationary RICE that are not subject to numerical emission standards, must submit all applicable notifications as listed in the §63.6645 and NESHAP General Provisions (40 CFR Part 63, Subpart A).</a:t>
            </a:r>
          </a:p>
          <a:p>
            <a:endParaRPr lang="en-US" dirty="0"/>
          </a:p>
          <a:p>
            <a:r>
              <a:rPr lang="en-US" dirty="0"/>
              <a:t>Sources with affected RICE should review the final rule carefully to determine compliance requirements based on the promulgated standard.  For more information or to view a copy of the final rule, go to the epa.gov/</a:t>
            </a:r>
            <a:r>
              <a:rPr lang="en-US" dirty="0" err="1"/>
              <a:t>ttn</a:t>
            </a:r>
            <a:r>
              <a:rPr lang="en-US" dirty="0"/>
              <a:t>/</a:t>
            </a:r>
            <a:r>
              <a:rPr lang="en-US" dirty="0" err="1"/>
              <a:t>oarpg</a:t>
            </a:r>
            <a:r>
              <a:rPr lang="en-US" dirty="0"/>
              <a:t>/new.html. </a:t>
            </a:r>
          </a:p>
        </p:txBody>
      </p:sp>
      <p:sp>
        <p:nvSpPr>
          <p:cNvPr id="4" name="Slide Number Placeholder 3"/>
          <p:cNvSpPr>
            <a:spLocks noGrp="1"/>
          </p:cNvSpPr>
          <p:nvPr>
            <p:ph type="sldNum" sz="quarter" idx="10"/>
          </p:nvPr>
        </p:nvSpPr>
        <p:spPr/>
        <p:txBody>
          <a:bodyPr/>
          <a:lstStyle/>
          <a:p>
            <a:fld id="{E3CCB728-73B7-429F-9AEB-84EF6D096B69}" type="slidenum">
              <a:rPr lang="en-AU" smtClean="0"/>
              <a:pPr/>
              <a:t>20</a:t>
            </a:fld>
            <a:endParaRPr lang="en-AU"/>
          </a:p>
        </p:txBody>
      </p:sp>
    </p:spTree>
    <p:extLst>
      <p:ext uri="{BB962C8B-B14F-4D97-AF65-F5344CB8AC3E}">
        <p14:creationId xmlns:p14="http://schemas.microsoft.com/office/powerpoint/2010/main" val="204762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rules are designed to regulate emission standards for stationary reciprocating engines, which go into full effect under NESHAP Subpart ZZZZ. This new regulation will require the oil &amp; gas industry to implement new processes when it comes to testing in-service engine oils. Oil and filter changes will be mandated depending on the Horse Power of the engine, engine design, and whether the application is emergency or non-emergency. This will impact the lubrication management practices of the natural gas conveyance industry. The use of in-service oil analysis allows for determining alternative oil change frequencies instead of the prescribed frequencies detailed in the NESHAP ZZZZ regulations.</a:t>
            </a:r>
          </a:p>
          <a:p>
            <a:endParaRPr lang="en-US" dirty="0"/>
          </a:p>
          <a:p>
            <a:r>
              <a:rPr lang="en-US" dirty="0"/>
              <a:t> </a:t>
            </a:r>
          </a:p>
        </p:txBody>
      </p:sp>
      <p:sp>
        <p:nvSpPr>
          <p:cNvPr id="4" name="Slide Number Placeholder 3"/>
          <p:cNvSpPr>
            <a:spLocks noGrp="1"/>
          </p:cNvSpPr>
          <p:nvPr>
            <p:ph type="sldNum" sz="quarter" idx="10"/>
          </p:nvPr>
        </p:nvSpPr>
        <p:spPr/>
        <p:txBody>
          <a:bodyPr/>
          <a:lstStyle/>
          <a:p>
            <a:fld id="{E3CCB728-73B7-429F-9AEB-84EF6D096B69}" type="slidenum">
              <a:rPr lang="en-AU" smtClean="0"/>
              <a:pPr/>
              <a:t>3</a:t>
            </a:fld>
            <a:endParaRPr lang="en-AU" dirty="0"/>
          </a:p>
        </p:txBody>
      </p:sp>
    </p:spTree>
    <p:extLst>
      <p:ext uri="{BB962C8B-B14F-4D97-AF65-F5344CB8AC3E}">
        <p14:creationId xmlns:p14="http://schemas.microsoft.com/office/powerpoint/2010/main" val="238836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compliance date for all applicable emission limitations and operating limitations for the affected units is three years from the effective date of the rule.  The compliance date for the sources affected by the current revision to the rule is May 3, 2013.  Following is a summary of the updated requirements for the existing stationary CI engines incorporated into the RICE NESHAP during this latest rule revision.</a:t>
            </a:r>
          </a:p>
          <a:p>
            <a:endParaRPr lang="en-US" dirty="0"/>
          </a:p>
          <a:p>
            <a:r>
              <a:rPr lang="en-US" dirty="0"/>
              <a:t>In addition to the requirements listed in the Updated MACT ZZZZ Requirements for Existing Stationary Reciprocating Internal Combustion Engines Table, EPA finalized startup requirements for the following stationary engines:</a:t>
            </a:r>
          </a:p>
          <a:p>
            <a:r>
              <a:rPr lang="en-US" dirty="0"/>
              <a:t> ■Existing CI RICE ≤ 500 </a:t>
            </a:r>
            <a:r>
              <a:rPr lang="en-US" dirty="0" err="1"/>
              <a:t>hp</a:t>
            </a:r>
            <a:r>
              <a:rPr lang="en-US" dirty="0"/>
              <a:t> at major sources</a:t>
            </a:r>
          </a:p>
          <a:p>
            <a:r>
              <a:rPr lang="en-US" dirty="0"/>
              <a:t> ■Existing non-emergency CI RICE &gt; 500 </a:t>
            </a:r>
            <a:r>
              <a:rPr lang="en-US" dirty="0" err="1"/>
              <a:t>hp</a:t>
            </a:r>
            <a:r>
              <a:rPr lang="en-US" dirty="0"/>
              <a:t> at major sources</a:t>
            </a:r>
          </a:p>
          <a:p>
            <a:r>
              <a:rPr lang="en-US" dirty="0"/>
              <a:t> ■Existing CI RICE at area sources</a:t>
            </a:r>
          </a:p>
          <a:p>
            <a:r>
              <a:rPr lang="en-US" dirty="0"/>
              <a:t> ■New or reconstructed non-emergency two stroke lean burn (2SLB) &lt; 500 </a:t>
            </a:r>
            <a:r>
              <a:rPr lang="en-US" dirty="0" err="1"/>
              <a:t>hp</a:t>
            </a:r>
            <a:r>
              <a:rPr lang="en-US" dirty="0"/>
              <a:t> at major sources</a:t>
            </a:r>
          </a:p>
          <a:p>
            <a:r>
              <a:rPr lang="en-US" dirty="0"/>
              <a:t> ■New or reconstructed non-emergency four stroke lean burn (4SLB) ≥ 250 </a:t>
            </a:r>
            <a:r>
              <a:rPr lang="en-US" dirty="0" err="1"/>
              <a:t>hp</a:t>
            </a:r>
            <a:r>
              <a:rPr lang="en-US" dirty="0"/>
              <a:t> at major sources</a:t>
            </a:r>
          </a:p>
          <a:p>
            <a:r>
              <a:rPr lang="en-US" dirty="0"/>
              <a:t> ■Existing, new, or reconstructed non-emergency four-stroke rich burn (4SRB) &gt; 500 </a:t>
            </a:r>
            <a:r>
              <a:rPr lang="en-US" dirty="0" err="1"/>
              <a:t>hp</a:t>
            </a:r>
            <a:r>
              <a:rPr lang="en-US" dirty="0"/>
              <a:t> at major sources</a:t>
            </a:r>
          </a:p>
          <a:p>
            <a:r>
              <a:rPr lang="en-US" dirty="0"/>
              <a:t> ■New or reconstructed non-emergency CI &gt; 500 </a:t>
            </a:r>
            <a:r>
              <a:rPr lang="en-US" dirty="0" err="1"/>
              <a:t>hp</a:t>
            </a:r>
            <a:r>
              <a:rPr lang="en-US" dirty="0"/>
              <a:t> at major sources</a:t>
            </a:r>
          </a:p>
          <a:p>
            <a:endParaRPr lang="en-US" dirty="0"/>
          </a:p>
        </p:txBody>
      </p:sp>
      <p:sp>
        <p:nvSpPr>
          <p:cNvPr id="4" name="Slide Number Placeholder 3"/>
          <p:cNvSpPr>
            <a:spLocks noGrp="1"/>
          </p:cNvSpPr>
          <p:nvPr>
            <p:ph type="sldNum" sz="quarter" idx="10"/>
          </p:nvPr>
        </p:nvSpPr>
        <p:spPr/>
        <p:txBody>
          <a:bodyPr/>
          <a:lstStyle/>
          <a:p>
            <a:fld id="{E3CCB728-73B7-429F-9AEB-84EF6D096B69}" type="slidenum">
              <a:rPr lang="en-AU" smtClean="0"/>
              <a:pPr/>
              <a:t>4</a:t>
            </a:fld>
            <a:endParaRPr lang="en-AU"/>
          </a:p>
        </p:txBody>
      </p:sp>
    </p:spTree>
    <p:extLst>
      <p:ext uri="{BB962C8B-B14F-4D97-AF65-F5344CB8AC3E}">
        <p14:creationId xmlns:p14="http://schemas.microsoft.com/office/powerpoint/2010/main" val="125257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 and operators must minimize the engine’s startup period to the amount of time needed for appropriate and safe  loading of the engine, not to exceed 30 minutes.  After this time, the engine must meet the numerical emission standards, if applicable. </a:t>
            </a:r>
          </a:p>
          <a:p>
            <a:endParaRPr lang="en-US" dirty="0"/>
          </a:p>
        </p:txBody>
      </p:sp>
      <p:sp>
        <p:nvSpPr>
          <p:cNvPr id="4" name="Slide Number Placeholder 3"/>
          <p:cNvSpPr>
            <a:spLocks noGrp="1"/>
          </p:cNvSpPr>
          <p:nvPr>
            <p:ph type="sldNum" sz="quarter" idx="10"/>
          </p:nvPr>
        </p:nvSpPr>
        <p:spPr/>
        <p:txBody>
          <a:bodyPr/>
          <a:lstStyle/>
          <a:p>
            <a:fld id="{E3CCB728-73B7-429F-9AEB-84EF6D096B69}" type="slidenum">
              <a:rPr lang="en-AU" smtClean="0"/>
              <a:pPr/>
              <a:t>5</a:t>
            </a:fld>
            <a:endParaRPr lang="en-AU"/>
          </a:p>
        </p:txBody>
      </p:sp>
    </p:spTree>
    <p:extLst>
      <p:ext uri="{BB962C8B-B14F-4D97-AF65-F5344CB8AC3E}">
        <p14:creationId xmlns:p14="http://schemas.microsoft.com/office/powerpoint/2010/main" val="279997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6</a:t>
            </a:fld>
            <a:endParaRPr lang="en-AU"/>
          </a:p>
        </p:txBody>
      </p:sp>
    </p:spTree>
    <p:extLst>
      <p:ext uri="{BB962C8B-B14F-4D97-AF65-F5344CB8AC3E}">
        <p14:creationId xmlns:p14="http://schemas.microsoft.com/office/powerpoint/2010/main" val="34310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7</a:t>
            </a:fld>
            <a:endParaRPr lang="en-AU"/>
          </a:p>
        </p:txBody>
      </p:sp>
    </p:spTree>
    <p:extLst>
      <p:ext uri="{BB962C8B-B14F-4D97-AF65-F5344CB8AC3E}">
        <p14:creationId xmlns:p14="http://schemas.microsoft.com/office/powerpoint/2010/main" val="34606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8</a:t>
            </a:fld>
            <a:endParaRPr lang="en-AU"/>
          </a:p>
        </p:txBody>
      </p:sp>
    </p:spTree>
    <p:extLst>
      <p:ext uri="{BB962C8B-B14F-4D97-AF65-F5344CB8AC3E}">
        <p14:creationId xmlns:p14="http://schemas.microsoft.com/office/powerpoint/2010/main" val="90891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CCB728-73B7-429F-9AEB-84EF6D096B69}" type="slidenum">
              <a:rPr lang="en-AU" smtClean="0"/>
              <a:pPr/>
              <a:t>9</a:t>
            </a:fld>
            <a:endParaRPr lang="en-AU"/>
          </a:p>
        </p:txBody>
      </p:sp>
    </p:spTree>
    <p:extLst>
      <p:ext uri="{BB962C8B-B14F-4D97-AF65-F5344CB8AC3E}">
        <p14:creationId xmlns:p14="http://schemas.microsoft.com/office/powerpoint/2010/main" val="322955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11" name="Straight Connector 10"/>
          <p:cNvCxnSpPr/>
          <p:nvPr userDrawn="1"/>
        </p:nvCxnSpPr>
        <p:spPr>
          <a:xfrm>
            <a:off x="0" y="3717032"/>
            <a:ext cx="9144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9045" y="4872236"/>
            <a:ext cx="1253072" cy="1221060"/>
          </a:xfrm>
          <a:prstGeom prst="rect">
            <a:avLst/>
          </a:prstGeom>
        </p:spPr>
      </p:pic>
      <p:sp>
        <p:nvSpPr>
          <p:cNvPr id="2" name="Title 1"/>
          <p:cNvSpPr>
            <a:spLocks noGrp="1"/>
          </p:cNvSpPr>
          <p:nvPr>
            <p:ph type="ctrTitle" hasCustomPrompt="1"/>
          </p:nvPr>
        </p:nvSpPr>
        <p:spPr>
          <a:xfrm>
            <a:off x="251519" y="3933056"/>
            <a:ext cx="7197525" cy="1296144"/>
          </a:xfrm>
        </p:spPr>
        <p:txBody>
          <a:bodyPr>
            <a:normAutofit/>
          </a:bodyPr>
          <a:lstStyle>
            <a:lvl1pPr algn="l">
              <a:defRPr lang="en-AU" sz="4000" b="1" kern="1200" dirty="0">
                <a:solidFill>
                  <a:srgbClr val="57493B"/>
                </a:solidFill>
                <a:latin typeface="Cambria" pitchFamily="18" charset="0"/>
                <a:ea typeface="+mj-ea"/>
                <a:cs typeface="+mj-cs"/>
              </a:defRPr>
            </a:lvl1pPr>
          </a:lstStyle>
          <a:p>
            <a:r>
              <a:rPr lang="en-US" dirty="0" smtClean="0"/>
              <a:t>Tribology</a:t>
            </a:r>
            <a:br>
              <a:rPr lang="en-US" dirty="0" smtClean="0"/>
            </a:br>
            <a:r>
              <a:rPr lang="en-US" dirty="0" smtClean="0"/>
              <a:t>Presentation Title</a:t>
            </a:r>
            <a:endParaRPr lang="en-AU" dirty="0"/>
          </a:p>
        </p:txBody>
      </p:sp>
      <p:sp>
        <p:nvSpPr>
          <p:cNvPr id="3" name="Subtitle 2"/>
          <p:cNvSpPr>
            <a:spLocks noGrp="1"/>
          </p:cNvSpPr>
          <p:nvPr>
            <p:ph type="subTitle" idx="1" hasCustomPrompt="1"/>
          </p:nvPr>
        </p:nvSpPr>
        <p:spPr>
          <a:xfrm>
            <a:off x="251519" y="5393382"/>
            <a:ext cx="7197525" cy="843930"/>
          </a:xfrm>
        </p:spPr>
        <p:txBody>
          <a:bodyPr>
            <a:normAutofit/>
          </a:bodyPr>
          <a:lstStyle>
            <a:lvl1pPr marL="0" indent="0" algn="l" defTabSz="914400" rtl="0" eaLnBrk="1" latinLnBrk="0" hangingPunct="1">
              <a:spcBef>
                <a:spcPct val="0"/>
              </a:spcBef>
              <a:buNone/>
              <a:defRPr lang="en-AU" sz="1400" b="1" kern="1200" dirty="0">
                <a:solidFill>
                  <a:srgbClr val="58595B"/>
                </a:solidFill>
                <a:latin typeface="Lucida Sans" pitchFamily="34"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1"/>
            <a:ext cx="9143987" cy="3717030"/>
          </a:xfrm>
          <a:prstGeom prst="rect">
            <a:avLst/>
          </a:prstGeom>
        </p:spPr>
      </p:pic>
      <p:cxnSp>
        <p:nvCxnSpPr>
          <p:cNvPr id="19" name="Straight Connector 18"/>
          <p:cNvCxnSpPr/>
          <p:nvPr userDrawn="1"/>
        </p:nvCxnSpPr>
        <p:spPr>
          <a:xfrm>
            <a:off x="6" y="3717032"/>
            <a:ext cx="9144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3" y="6425257"/>
            <a:ext cx="9143987" cy="400110"/>
          </a:xfrm>
          <a:prstGeom prst="rect">
            <a:avLst/>
          </a:prstGeom>
          <a:noFill/>
          <a:ln>
            <a:noFill/>
          </a:ln>
        </p:spPr>
        <p:txBody>
          <a:bodyPr wrap="square" rtlCol="0">
            <a:spAutoFit/>
          </a:bodyPr>
          <a:lstStyle/>
          <a:p>
            <a:pPr algn="ctr">
              <a:spcBef>
                <a:spcPts val="1200"/>
              </a:spcBef>
              <a:spcAft>
                <a:spcPts val="1200"/>
              </a:spcAft>
            </a:pPr>
            <a:r>
              <a:rPr lang="en-AU" sz="2000" spc="200" dirty="0" smtClean="0">
                <a:solidFill>
                  <a:schemeClr val="bg1"/>
                </a:solidFill>
                <a:latin typeface="Cambria" pitchFamily="18" charset="0"/>
              </a:rPr>
              <a:t>RIGHT </a:t>
            </a:r>
            <a:r>
              <a:rPr lang="en-AU" sz="2000" spc="300" dirty="0" smtClean="0">
                <a:solidFill>
                  <a:schemeClr val="bg1"/>
                </a:solidFill>
                <a:latin typeface="Cambria" pitchFamily="18" charset="0"/>
              </a:rPr>
              <a:t>SOLUTIONS</a:t>
            </a:r>
            <a:r>
              <a:rPr lang="en-AU" sz="2000" spc="200" dirty="0" smtClean="0">
                <a:solidFill>
                  <a:schemeClr val="bg1"/>
                </a:solidFill>
                <a:latin typeface="Cambria" pitchFamily="18" charset="0"/>
              </a:rPr>
              <a:t> | RIGHT PARTNER</a:t>
            </a:r>
            <a:endParaRPr lang="en-AU" sz="2000" spc="200" dirty="0">
              <a:solidFill>
                <a:schemeClr val="bg1"/>
              </a:solidFill>
              <a:latin typeface="Cambria" pitchFamily="18" charset="0"/>
            </a:endParaRPr>
          </a:p>
        </p:txBody>
      </p:sp>
    </p:spTree>
    <p:extLst>
      <p:ext uri="{BB962C8B-B14F-4D97-AF65-F5344CB8AC3E}">
        <p14:creationId xmlns:p14="http://schemas.microsoft.com/office/powerpoint/2010/main" val="284418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363756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23528" y="1124744"/>
            <a:ext cx="4038600" cy="5001419"/>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14528" y="1124744"/>
            <a:ext cx="4038600" cy="5001419"/>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280166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23528" y="1124744"/>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3528" y="1764506"/>
            <a:ext cx="4040188" cy="4328790"/>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11353" y="1124744"/>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11353" y="1764506"/>
            <a:ext cx="4041775" cy="4328790"/>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36096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31799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121252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350384-5605-4F4A-A8BB-5D0F9A8D0FD6}" type="slidenum">
              <a:rPr lang="en-AU" smtClean="0"/>
              <a:pPr/>
              <a:t>‹#›</a:t>
            </a:fld>
            <a:endParaRPr lang="en-AU"/>
          </a:p>
        </p:txBody>
      </p:sp>
    </p:spTree>
    <p:extLst>
      <p:ext uri="{BB962C8B-B14F-4D97-AF65-F5344CB8AC3E}">
        <p14:creationId xmlns:p14="http://schemas.microsoft.com/office/powerpoint/2010/main" val="291652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91312"/>
            <a:ext cx="9144000" cy="468000"/>
          </a:xfrm>
          <a:prstGeom prst="rect">
            <a:avLst/>
          </a:prstGeom>
          <a:solidFill>
            <a:srgbClr val="5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18308" y="221228"/>
            <a:ext cx="557724" cy="543476"/>
          </a:xfrm>
          <a:prstGeom prst="rect">
            <a:avLst/>
          </a:prstGeom>
        </p:spPr>
      </p:pic>
      <p:cxnSp>
        <p:nvCxnSpPr>
          <p:cNvPr id="10" name="Straight Connector 9"/>
          <p:cNvCxnSpPr/>
          <p:nvPr userDrawn="1"/>
        </p:nvCxnSpPr>
        <p:spPr>
          <a:xfrm>
            <a:off x="323528" y="908720"/>
            <a:ext cx="8442428"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23528" y="332657"/>
            <a:ext cx="7438195" cy="432048"/>
          </a:xfrm>
          <a:prstGeom prst="rect">
            <a:avLst/>
          </a:prstGeom>
        </p:spPr>
        <p:txBody>
          <a:bodyPr vert="horz" lIns="91440" tIns="45720" rIns="91440" bIns="45720" rtlCol="0" anchor="ctr">
            <a:noAutofit/>
          </a:bodyPr>
          <a:lstStyle/>
          <a:p>
            <a:r>
              <a:rPr lang="en-US" dirty="0" smtClean="0"/>
              <a:t>Click to edit title</a:t>
            </a:r>
            <a:endParaRPr lang="en-AU" dirty="0"/>
          </a:p>
        </p:txBody>
      </p:sp>
      <p:sp>
        <p:nvSpPr>
          <p:cNvPr id="3" name="Text Placeholder 2"/>
          <p:cNvSpPr>
            <a:spLocks noGrp="1"/>
          </p:cNvSpPr>
          <p:nvPr>
            <p:ph type="body" idx="1"/>
          </p:nvPr>
        </p:nvSpPr>
        <p:spPr>
          <a:xfrm>
            <a:off x="323528" y="1124744"/>
            <a:ext cx="8363272"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473229"/>
            <a:ext cx="2133600" cy="268139"/>
          </a:xfrm>
          <a:prstGeom prst="rect">
            <a:avLst/>
          </a:prstGeom>
        </p:spPr>
        <p:txBody>
          <a:bodyPr vert="horz" lIns="91440" tIns="45720" rIns="91440" bIns="45720" rtlCol="0" anchor="ctr"/>
          <a:lstStyle>
            <a:lvl1pPr algn="l">
              <a:defRPr sz="1100">
                <a:solidFill>
                  <a:schemeClr val="bg1"/>
                </a:solidFill>
                <a:latin typeface="Lucida Sans" pitchFamily="34" charset="0"/>
              </a:defRPr>
            </a:lvl1pPr>
          </a:lstStyle>
          <a:p>
            <a:endParaRPr lang="en-AU"/>
          </a:p>
        </p:txBody>
      </p:sp>
      <p:sp>
        <p:nvSpPr>
          <p:cNvPr id="5" name="Footer Placeholder 4"/>
          <p:cNvSpPr>
            <a:spLocks noGrp="1"/>
          </p:cNvSpPr>
          <p:nvPr>
            <p:ph type="ftr" sz="quarter" idx="3"/>
          </p:nvPr>
        </p:nvSpPr>
        <p:spPr>
          <a:xfrm>
            <a:off x="3124200" y="6473229"/>
            <a:ext cx="2895600" cy="268139"/>
          </a:xfrm>
          <a:prstGeom prst="rect">
            <a:avLst/>
          </a:prstGeom>
        </p:spPr>
        <p:txBody>
          <a:bodyPr vert="horz" lIns="91440" tIns="45720" rIns="91440" bIns="45720" rtlCol="0" anchor="ctr"/>
          <a:lstStyle>
            <a:lvl1pPr algn="ctr">
              <a:defRPr sz="1100">
                <a:solidFill>
                  <a:schemeClr val="bg1"/>
                </a:solidFill>
                <a:latin typeface="Lucida Sans" pitchFamily="34" charset="0"/>
              </a:defRPr>
            </a:lvl1pPr>
          </a:lstStyle>
          <a:p>
            <a:endParaRPr lang="en-AU" dirty="0"/>
          </a:p>
        </p:txBody>
      </p:sp>
      <p:sp>
        <p:nvSpPr>
          <p:cNvPr id="6" name="Slide Number Placeholder 5"/>
          <p:cNvSpPr>
            <a:spLocks noGrp="1"/>
          </p:cNvSpPr>
          <p:nvPr>
            <p:ph type="sldNum" sz="quarter" idx="4"/>
          </p:nvPr>
        </p:nvSpPr>
        <p:spPr>
          <a:xfrm>
            <a:off x="6553200" y="6473229"/>
            <a:ext cx="2133600" cy="268139"/>
          </a:xfrm>
          <a:prstGeom prst="rect">
            <a:avLst/>
          </a:prstGeom>
        </p:spPr>
        <p:txBody>
          <a:bodyPr vert="horz" lIns="91440" tIns="45720" rIns="91440" bIns="45720" rtlCol="0" anchor="ctr"/>
          <a:lstStyle>
            <a:lvl1pPr algn="r">
              <a:defRPr sz="1100">
                <a:solidFill>
                  <a:schemeClr val="bg1"/>
                </a:solidFill>
                <a:latin typeface="Lucida Sans" pitchFamily="34" charset="0"/>
              </a:defRPr>
            </a:lvl1pPr>
          </a:lstStyle>
          <a:p>
            <a:fld id="{CC350384-5605-4F4A-A8BB-5D0F9A8D0FD6}" type="slidenum">
              <a:rPr lang="en-AU" smtClean="0"/>
              <a:pPr/>
              <a:t>‹#›</a:t>
            </a:fld>
            <a:endParaRPr lang="en-AU"/>
          </a:p>
        </p:txBody>
      </p:sp>
    </p:spTree>
    <p:extLst>
      <p:ext uri="{BB962C8B-B14F-4D97-AF65-F5344CB8AC3E}">
        <p14:creationId xmlns:p14="http://schemas.microsoft.com/office/powerpoint/2010/main" val="3618766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8" r:id="rId7"/>
  </p:sldLayoutIdLst>
  <p:hf hdr="0" dt="0"/>
  <p:txStyles>
    <p:titleStyle>
      <a:lvl1pPr algn="l" defTabSz="914400" rtl="0" eaLnBrk="1" latinLnBrk="0" hangingPunct="1">
        <a:spcBef>
          <a:spcPct val="0"/>
        </a:spcBef>
        <a:buNone/>
        <a:defRPr lang="en-AU" sz="2500" b="1" kern="1200" dirty="0">
          <a:solidFill>
            <a:srgbClr val="57493B"/>
          </a:solidFill>
          <a:latin typeface="Cambria" pitchFamily="18" charset="0"/>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2200" kern="1200">
          <a:solidFill>
            <a:srgbClr val="58595B"/>
          </a:solidFill>
          <a:latin typeface="Lucida Sans" pitchFamily="34" charset="0"/>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000" kern="1200">
          <a:solidFill>
            <a:srgbClr val="58595B"/>
          </a:solidFill>
          <a:latin typeface="Lucida Sans" pitchFamily="34" charset="0"/>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000" kern="1200">
          <a:solidFill>
            <a:srgbClr val="58595B"/>
          </a:solidFill>
          <a:latin typeface="Lucida Sans" pitchFamily="34" charset="0"/>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rgbClr val="58595B"/>
          </a:solidFill>
          <a:latin typeface="Lucida Sans" pitchFamily="34" charset="0"/>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rgbClr val="58595B"/>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RICE MACT and Oil Analysis</a:t>
            </a:r>
            <a:endParaRPr lang="en-AU" dirty="0"/>
          </a:p>
        </p:txBody>
      </p:sp>
      <p:sp>
        <p:nvSpPr>
          <p:cNvPr id="5" name="Subtitle 4"/>
          <p:cNvSpPr>
            <a:spLocks noGrp="1"/>
          </p:cNvSpPr>
          <p:nvPr>
            <p:ph type="subTitle" idx="1"/>
          </p:nvPr>
        </p:nvSpPr>
        <p:spPr/>
        <p:txBody>
          <a:bodyPr/>
          <a:lstStyle/>
          <a:p>
            <a:r>
              <a:rPr lang="en-AU" dirty="0" smtClean="0"/>
              <a:t>Michael Holloway, CLS</a:t>
            </a:r>
            <a:endParaRPr lang="en-AU" dirty="0"/>
          </a:p>
        </p:txBody>
      </p:sp>
    </p:spTree>
    <p:extLst>
      <p:ext uri="{BB962C8B-B14F-4D97-AF65-F5344CB8AC3E}">
        <p14:creationId xmlns:p14="http://schemas.microsoft.com/office/powerpoint/2010/main" val="200595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RICE MACT Requirements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10</a:t>
            </a:fld>
            <a:endParaRPr lang="en-AU"/>
          </a:p>
        </p:txBody>
      </p:sp>
      <p:sp>
        <p:nvSpPr>
          <p:cNvPr id="5" name="Rectangle 4"/>
          <p:cNvSpPr/>
          <p:nvPr/>
        </p:nvSpPr>
        <p:spPr>
          <a:xfrm>
            <a:off x="1835696" y="1268760"/>
            <a:ext cx="6120680" cy="4524315"/>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Lucida Sans" panose="020B0602030504020204" pitchFamily="34" charset="0"/>
              </a:rPr>
              <a:t>Notifications</a:t>
            </a:r>
            <a:endParaRPr lang="en-US" sz="3200" dirty="0">
              <a:latin typeface="Lucida Sans" panose="020B0602030504020204" pitchFamily="34" charset="0"/>
            </a:endParaRPr>
          </a:p>
          <a:p>
            <a:pPr marL="285750" indent="-285750">
              <a:buFont typeface="Arial" panose="020B0604020202020204" pitchFamily="34" charset="0"/>
              <a:buChar char="•"/>
            </a:pPr>
            <a:r>
              <a:rPr lang="en-US" sz="3200" dirty="0">
                <a:latin typeface="Lucida Sans" panose="020B0602030504020204" pitchFamily="34" charset="0"/>
              </a:rPr>
              <a:t> Emission Limitations</a:t>
            </a:r>
          </a:p>
          <a:p>
            <a:pPr marL="285750" indent="-285750">
              <a:buFont typeface="Arial" panose="020B0604020202020204" pitchFamily="34" charset="0"/>
              <a:buChar char="•"/>
            </a:pPr>
            <a:r>
              <a:rPr lang="en-US" sz="3200" dirty="0">
                <a:latin typeface="Lucida Sans" panose="020B0602030504020204" pitchFamily="34" charset="0"/>
              </a:rPr>
              <a:t> Controls</a:t>
            </a:r>
          </a:p>
          <a:p>
            <a:pPr marL="285750" indent="-285750">
              <a:buFont typeface="Arial" panose="020B0604020202020204" pitchFamily="34" charset="0"/>
              <a:buChar char="•"/>
            </a:pPr>
            <a:r>
              <a:rPr lang="en-US" sz="3200" dirty="0">
                <a:latin typeface="Lucida Sans" panose="020B0602030504020204" pitchFamily="34" charset="0"/>
              </a:rPr>
              <a:t> Operating Limitations</a:t>
            </a:r>
          </a:p>
          <a:p>
            <a:pPr marL="285750" indent="-285750">
              <a:buFont typeface="Arial" panose="020B0604020202020204" pitchFamily="34" charset="0"/>
              <a:buChar char="•"/>
            </a:pPr>
            <a:r>
              <a:rPr lang="en-US" sz="3200" dirty="0">
                <a:latin typeface="Lucida Sans" panose="020B0602030504020204" pitchFamily="34" charset="0"/>
              </a:rPr>
              <a:t> Fuel Requirements</a:t>
            </a:r>
          </a:p>
          <a:p>
            <a:pPr marL="285750" indent="-285750">
              <a:buFont typeface="Arial" panose="020B0604020202020204" pitchFamily="34" charset="0"/>
              <a:buChar char="•"/>
            </a:pPr>
            <a:r>
              <a:rPr lang="en-US" sz="3200" dirty="0">
                <a:latin typeface="Lucida Sans" panose="020B0602030504020204" pitchFamily="34" charset="0"/>
              </a:rPr>
              <a:t> Performance Tests</a:t>
            </a:r>
          </a:p>
          <a:p>
            <a:pPr marL="285750" indent="-285750">
              <a:buFont typeface="Arial" panose="020B0604020202020204" pitchFamily="34" charset="0"/>
              <a:buChar char="•"/>
            </a:pPr>
            <a:r>
              <a:rPr lang="en-US" sz="3200" dirty="0">
                <a:latin typeface="Lucida Sans" panose="020B0602030504020204" pitchFamily="34" charset="0"/>
              </a:rPr>
              <a:t> Monitoring</a:t>
            </a:r>
          </a:p>
          <a:p>
            <a:pPr marL="285750" indent="-285750">
              <a:buFont typeface="Arial" panose="020B0604020202020204" pitchFamily="34" charset="0"/>
              <a:buChar char="•"/>
            </a:pPr>
            <a:r>
              <a:rPr lang="en-US" sz="3200" dirty="0">
                <a:latin typeface="Lucida Sans" panose="020B0602030504020204" pitchFamily="34" charset="0"/>
              </a:rPr>
              <a:t> Recordkeeping</a:t>
            </a:r>
          </a:p>
          <a:p>
            <a:pPr marL="285750" indent="-285750">
              <a:buFont typeface="Arial" panose="020B0604020202020204" pitchFamily="34" charset="0"/>
              <a:buChar char="•"/>
            </a:pPr>
            <a:r>
              <a:rPr lang="en-US" sz="3200" dirty="0">
                <a:latin typeface="Lucida Sans" panose="020B0602030504020204" pitchFamily="34" charset="0"/>
              </a:rPr>
              <a:t> Reporting</a:t>
            </a:r>
          </a:p>
        </p:txBody>
      </p:sp>
    </p:spTree>
    <p:extLst>
      <p:ext uri="{BB962C8B-B14F-4D97-AF65-F5344CB8AC3E}">
        <p14:creationId xmlns:p14="http://schemas.microsoft.com/office/powerpoint/2010/main" val="363715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Practice</a:t>
            </a:r>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11</a:t>
            </a:fld>
            <a:endParaRPr lang="en-AU"/>
          </a:p>
        </p:txBody>
      </p:sp>
      <p:sp>
        <p:nvSpPr>
          <p:cNvPr id="5" name="Rectangle 4"/>
          <p:cNvSpPr/>
          <p:nvPr/>
        </p:nvSpPr>
        <p:spPr>
          <a:xfrm>
            <a:off x="611560" y="1332051"/>
            <a:ext cx="7992888"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Lucida Sans" panose="020B0602030504020204" pitchFamily="34" charset="0"/>
              </a:rPr>
              <a:t>Hoses and Belts must be inspected on all of these engines after 500 hours, </a:t>
            </a:r>
            <a:r>
              <a:rPr lang="en-US" sz="2000" dirty="0" smtClean="0">
                <a:latin typeface="Lucida Sans" panose="020B0602030504020204" pitchFamily="34" charset="0"/>
              </a:rPr>
              <a:t>or annually</a:t>
            </a:r>
            <a:r>
              <a:rPr lang="en-US" sz="2000" dirty="0">
                <a:latin typeface="Lucida Sans" panose="020B0602030504020204" pitchFamily="34" charset="0"/>
              </a:rPr>
              <a:t>, and replaced “as necessary.” </a:t>
            </a:r>
            <a:endParaRPr lang="en-US" sz="2000" dirty="0" smtClean="0">
              <a:latin typeface="Lucida Sans" panose="020B0602030504020204" pitchFamily="34" charset="0"/>
            </a:endParaRPr>
          </a:p>
          <a:p>
            <a:endParaRPr lang="en-US" sz="2000" dirty="0">
              <a:latin typeface="Lucida Sans" panose="020B0602030504020204" pitchFamily="34" charset="0"/>
            </a:endParaRPr>
          </a:p>
          <a:p>
            <a:pPr marL="342900" indent="-342900">
              <a:buFont typeface="Arial" panose="020B0604020202020204" pitchFamily="34" charset="0"/>
              <a:buChar char="•"/>
            </a:pPr>
            <a:r>
              <a:rPr lang="en-US" sz="2000" dirty="0" smtClean="0">
                <a:latin typeface="Lucida Sans" panose="020B0602030504020204" pitchFamily="34" charset="0"/>
              </a:rPr>
              <a:t>Air </a:t>
            </a:r>
            <a:r>
              <a:rPr lang="en-US" sz="2000" dirty="0">
                <a:latin typeface="Lucida Sans" panose="020B0602030504020204" pitchFamily="34" charset="0"/>
              </a:rPr>
              <a:t>cleaners must be inspected at 1000 </a:t>
            </a:r>
            <a:r>
              <a:rPr lang="en-US" sz="2000" dirty="0" smtClean="0">
                <a:latin typeface="Lucida Sans" panose="020B0602030504020204" pitchFamily="34" charset="0"/>
              </a:rPr>
              <a:t>hours, or </a:t>
            </a:r>
            <a:r>
              <a:rPr lang="en-US" sz="2000" dirty="0">
                <a:latin typeface="Lucida Sans" panose="020B0602030504020204" pitchFamily="34" charset="0"/>
              </a:rPr>
              <a:t>at least annually.</a:t>
            </a:r>
          </a:p>
          <a:p>
            <a:endParaRPr lang="en-US" sz="2000" dirty="0" smtClean="0">
              <a:latin typeface="Lucida Sans" panose="020B0602030504020204" pitchFamily="34" charset="0"/>
            </a:endParaRPr>
          </a:p>
          <a:p>
            <a:pPr marL="342900" indent="-342900">
              <a:buFont typeface="Arial" panose="020B0604020202020204" pitchFamily="34" charset="0"/>
              <a:buChar char="•"/>
            </a:pPr>
            <a:r>
              <a:rPr lang="en-US" sz="2000" b="1" dirty="0" smtClean="0">
                <a:latin typeface="Lucida Sans" panose="020B0602030504020204" pitchFamily="34" charset="0"/>
              </a:rPr>
              <a:t>Oil </a:t>
            </a:r>
            <a:r>
              <a:rPr lang="en-US" sz="2000" b="1" dirty="0">
                <a:latin typeface="Lucida Sans" panose="020B0602030504020204" pitchFamily="34" charset="0"/>
              </a:rPr>
              <a:t>and Filters must be replaced at 500 hours, or annually, except for </a:t>
            </a:r>
            <a:r>
              <a:rPr lang="en-US" sz="2000" b="1" dirty="0" smtClean="0">
                <a:latin typeface="Lucida Sans" panose="020B0602030504020204" pitchFamily="34" charset="0"/>
              </a:rPr>
              <a:t>non-emergency engines </a:t>
            </a:r>
            <a:r>
              <a:rPr lang="en-US" sz="2000" b="1" dirty="0">
                <a:latin typeface="Lucida Sans" panose="020B0602030504020204" pitchFamily="34" charset="0"/>
              </a:rPr>
              <a:t>smaller than 100 HP at major sources or smaller than 300 HP at area </a:t>
            </a:r>
            <a:r>
              <a:rPr lang="en-US" sz="2000" b="1" dirty="0" smtClean="0">
                <a:latin typeface="Lucida Sans" panose="020B0602030504020204" pitchFamily="34" charset="0"/>
              </a:rPr>
              <a:t>sources where </a:t>
            </a:r>
            <a:r>
              <a:rPr lang="en-US" sz="2000" b="1" dirty="0">
                <a:latin typeface="Lucida Sans" panose="020B0602030504020204" pitchFamily="34" charset="0"/>
              </a:rPr>
              <a:t>this inspection can be deferred until 1000 hours. </a:t>
            </a:r>
            <a:endParaRPr lang="en-US" sz="2000" b="1" dirty="0" smtClean="0">
              <a:latin typeface="Lucida Sans" panose="020B0602030504020204" pitchFamily="34" charset="0"/>
            </a:endParaRPr>
          </a:p>
          <a:p>
            <a:endParaRPr lang="en-US" sz="2000" b="1" dirty="0">
              <a:latin typeface="Lucida Sans" panose="020B0602030504020204" pitchFamily="34" charset="0"/>
            </a:endParaRPr>
          </a:p>
          <a:p>
            <a:pPr marL="342900" indent="-342900">
              <a:buFont typeface="Arial" panose="020B0604020202020204" pitchFamily="34" charset="0"/>
              <a:buChar char="•"/>
            </a:pPr>
            <a:r>
              <a:rPr lang="en-US" sz="2000" b="1" dirty="0" smtClean="0">
                <a:solidFill>
                  <a:srgbClr val="FF0000"/>
                </a:solidFill>
                <a:latin typeface="Lucida Sans" panose="020B0602030504020204" pitchFamily="34" charset="0"/>
              </a:rPr>
              <a:t>For </a:t>
            </a:r>
            <a:r>
              <a:rPr lang="en-US" sz="2000" b="1" dirty="0">
                <a:solidFill>
                  <a:srgbClr val="FF0000"/>
                </a:solidFill>
                <a:latin typeface="Lucida Sans" panose="020B0602030504020204" pitchFamily="34" charset="0"/>
              </a:rPr>
              <a:t>engines with a </a:t>
            </a:r>
            <a:r>
              <a:rPr lang="en-US" sz="2000" b="1" dirty="0" smtClean="0">
                <a:solidFill>
                  <a:srgbClr val="FF0000"/>
                </a:solidFill>
                <a:latin typeface="Lucida Sans" panose="020B0602030504020204" pitchFamily="34" charset="0"/>
              </a:rPr>
              <a:t>compliant oil </a:t>
            </a:r>
            <a:r>
              <a:rPr lang="en-US" sz="2000" b="1" dirty="0">
                <a:solidFill>
                  <a:srgbClr val="FF0000"/>
                </a:solidFill>
                <a:latin typeface="Lucida Sans" panose="020B0602030504020204" pitchFamily="34" charset="0"/>
              </a:rPr>
              <a:t>analysis program, these limits may be extended</a:t>
            </a:r>
            <a:r>
              <a:rPr lang="en-US" sz="2000" b="1" dirty="0" smtClean="0">
                <a:solidFill>
                  <a:srgbClr val="FF0000"/>
                </a:solidFill>
                <a:latin typeface="Lucida Sans" panose="020B0602030504020204" pitchFamily="34" charset="0"/>
              </a:rPr>
              <a:t>.</a:t>
            </a:r>
          </a:p>
        </p:txBody>
      </p:sp>
    </p:spTree>
    <p:extLst>
      <p:ext uri="{BB962C8B-B14F-4D97-AF65-F5344CB8AC3E}">
        <p14:creationId xmlns:p14="http://schemas.microsoft.com/office/powerpoint/2010/main" val="236895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from RICE </a:t>
            </a:r>
            <a:r>
              <a:rPr lang="en-US" dirty="0" smtClean="0"/>
              <a:t>MACT</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12</a:t>
            </a:fld>
            <a:endParaRPr lang="en-AU"/>
          </a:p>
        </p:txBody>
      </p:sp>
      <p:sp>
        <p:nvSpPr>
          <p:cNvPr id="5" name="Rectangle 4"/>
          <p:cNvSpPr/>
          <p:nvPr/>
        </p:nvSpPr>
        <p:spPr>
          <a:xfrm>
            <a:off x="899592" y="980728"/>
            <a:ext cx="7560840" cy="5262979"/>
          </a:xfrm>
          <a:prstGeom prst="rect">
            <a:avLst/>
          </a:prstGeom>
        </p:spPr>
        <p:txBody>
          <a:bodyPr wrap="square">
            <a:spAutoFit/>
          </a:bodyPr>
          <a:lstStyle/>
          <a:p>
            <a:r>
              <a:rPr lang="en-US" sz="2400" dirty="0" smtClean="0"/>
              <a:t>If </a:t>
            </a:r>
            <a:r>
              <a:rPr lang="en-US" sz="2400" dirty="0"/>
              <a:t>and only if the engine operates as </a:t>
            </a:r>
            <a:r>
              <a:rPr lang="en-US" sz="2400" dirty="0" smtClean="0"/>
              <a:t>an emergency </a:t>
            </a:r>
            <a:r>
              <a:rPr lang="en-US" sz="2400" dirty="0"/>
              <a:t>engine under the rule and is </a:t>
            </a:r>
            <a:r>
              <a:rPr lang="en-US" sz="2400" dirty="0" smtClean="0"/>
              <a:t>located at </a:t>
            </a:r>
            <a:r>
              <a:rPr lang="en-US" sz="2400" dirty="0"/>
              <a:t>residential, institutional, or </a:t>
            </a:r>
            <a:r>
              <a:rPr lang="en-US" sz="2400" dirty="0" smtClean="0"/>
              <a:t>commercial establishments </a:t>
            </a:r>
            <a:r>
              <a:rPr lang="en-US" sz="2400" dirty="0"/>
              <a:t>that are area sources for HAPs</a:t>
            </a:r>
          </a:p>
          <a:p>
            <a:endParaRPr lang="en-US" sz="2400" dirty="0"/>
          </a:p>
          <a:p>
            <a:pPr marL="285750" indent="-285750">
              <a:buFont typeface="Arial" panose="020B0604020202020204" pitchFamily="34" charset="0"/>
              <a:buChar char="•"/>
            </a:pPr>
            <a:r>
              <a:rPr lang="en-US" sz="2400" dirty="0" smtClean="0"/>
              <a:t>Residential </a:t>
            </a:r>
            <a:r>
              <a:rPr lang="en-US" sz="2400" dirty="0"/>
              <a:t>could be an apartment complex or a house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Institutional </a:t>
            </a:r>
            <a:r>
              <a:rPr lang="en-US" sz="2400" dirty="0"/>
              <a:t>establishments means places such as </a:t>
            </a:r>
            <a:r>
              <a:rPr lang="en-US" sz="2400" dirty="0" smtClean="0"/>
              <a:t>general medical </a:t>
            </a:r>
            <a:r>
              <a:rPr lang="en-US" sz="2400" dirty="0"/>
              <a:t>centers and hospitals, nursing homes, research </a:t>
            </a:r>
            <a:r>
              <a:rPr lang="en-US" sz="2400" dirty="0" smtClean="0"/>
              <a:t>centers of </a:t>
            </a:r>
            <a:r>
              <a:rPr lang="en-US" sz="2400" dirty="0"/>
              <a:t>higher education, correctional facilities, schools, </a:t>
            </a:r>
            <a:r>
              <a:rPr lang="en-US" sz="2400" dirty="0" smtClean="0"/>
              <a:t>libraries, police </a:t>
            </a:r>
            <a:r>
              <a:rPr lang="en-US" sz="2400" dirty="0"/>
              <a:t>and fire stations, physicians and health specialist offices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Commercial </a:t>
            </a:r>
            <a:r>
              <a:rPr lang="en-US" sz="2400" dirty="0"/>
              <a:t>could be office buildings or </a:t>
            </a:r>
            <a:r>
              <a:rPr lang="en-US" sz="2400" dirty="0" smtClean="0"/>
              <a:t>telecommunication tower </a:t>
            </a:r>
            <a:r>
              <a:rPr lang="en-US" sz="2400" dirty="0"/>
              <a:t>sites</a:t>
            </a:r>
          </a:p>
        </p:txBody>
      </p:sp>
    </p:spTree>
    <p:extLst>
      <p:ext uri="{BB962C8B-B14F-4D97-AF65-F5344CB8AC3E}">
        <p14:creationId xmlns:p14="http://schemas.microsoft.com/office/powerpoint/2010/main" val="90716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qualifies a limited use stationary RICE</a:t>
            </a:r>
            <a:r>
              <a:rPr lang="en-US" dirty="0" smtClean="0"/>
              <a:t>?</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13</a:t>
            </a:fld>
            <a:endParaRPr lang="en-AU"/>
          </a:p>
        </p:txBody>
      </p:sp>
      <p:sp>
        <p:nvSpPr>
          <p:cNvPr id="5" name="Rectangle 4"/>
          <p:cNvSpPr/>
          <p:nvPr/>
        </p:nvSpPr>
        <p:spPr>
          <a:xfrm>
            <a:off x="611560" y="1052736"/>
            <a:ext cx="8064896" cy="5078313"/>
          </a:xfrm>
          <a:prstGeom prst="rect">
            <a:avLst/>
          </a:prstGeom>
        </p:spPr>
        <p:txBody>
          <a:bodyPr wrap="square">
            <a:spAutoFit/>
          </a:bodyPr>
          <a:lstStyle/>
          <a:p>
            <a:r>
              <a:rPr lang="en-US" sz="2800" dirty="0"/>
              <a:t>Limited use and </a:t>
            </a:r>
            <a:r>
              <a:rPr lang="en-US" sz="2800" dirty="0" smtClean="0"/>
              <a:t>emergency stationary RICE = Less </a:t>
            </a:r>
            <a:r>
              <a:rPr lang="en-US" sz="2800" dirty="0"/>
              <a:t>than 100 hours per year.</a:t>
            </a:r>
          </a:p>
          <a:p>
            <a:endParaRPr lang="en-US" sz="2800" dirty="0" smtClean="0"/>
          </a:p>
          <a:p>
            <a:r>
              <a:rPr lang="en-US" sz="2800" dirty="0" smtClean="0"/>
              <a:t>An </a:t>
            </a:r>
            <a:r>
              <a:rPr lang="en-US" sz="2800" dirty="0"/>
              <a:t>E</a:t>
            </a:r>
            <a:r>
              <a:rPr lang="en-US" sz="2800" dirty="0" smtClean="0"/>
              <a:t>mergency </a:t>
            </a:r>
            <a:r>
              <a:rPr lang="en-US" sz="2800" dirty="0"/>
              <a:t>S</a:t>
            </a:r>
            <a:r>
              <a:rPr lang="en-US" sz="2800" dirty="0" smtClean="0"/>
              <a:t>tationary RICE has…</a:t>
            </a:r>
            <a:endParaRPr lang="en-US" sz="2800" dirty="0"/>
          </a:p>
          <a:p>
            <a:pPr marL="285750" indent="-285750">
              <a:buFont typeface="Arial" panose="020B0604020202020204" pitchFamily="34" charset="0"/>
              <a:buChar char="•"/>
            </a:pPr>
            <a:r>
              <a:rPr lang="en-US" sz="2800" dirty="0" smtClean="0"/>
              <a:t>No </a:t>
            </a:r>
            <a:r>
              <a:rPr lang="en-US" sz="2800" dirty="0"/>
              <a:t>limit on use during emergency situations.</a:t>
            </a:r>
          </a:p>
          <a:p>
            <a:pPr marL="285750" indent="-285750">
              <a:buFont typeface="Arial" panose="020B0604020202020204" pitchFamily="34" charset="0"/>
              <a:buChar char="•"/>
            </a:pPr>
            <a:r>
              <a:rPr lang="en-US" sz="2800" dirty="0" smtClean="0"/>
              <a:t>Maintenance </a:t>
            </a:r>
            <a:r>
              <a:rPr lang="en-US" sz="2800" dirty="0"/>
              <a:t>checks and readiness testing are limited </a:t>
            </a:r>
            <a:r>
              <a:rPr lang="en-US" sz="2800" dirty="0" smtClean="0"/>
              <a:t>to 100 </a:t>
            </a:r>
            <a:r>
              <a:rPr lang="en-US" sz="2800" dirty="0"/>
              <a:t>hours/year</a:t>
            </a:r>
          </a:p>
          <a:p>
            <a:pPr marL="285750" indent="-285750">
              <a:buFont typeface="Arial" panose="020B0604020202020204" pitchFamily="34" charset="0"/>
              <a:buChar char="•"/>
            </a:pPr>
            <a:r>
              <a:rPr lang="en-US" sz="2800" dirty="0" smtClean="0"/>
              <a:t>Up </a:t>
            </a:r>
            <a:r>
              <a:rPr lang="en-US" sz="2800" dirty="0"/>
              <a:t>to 50 hours/year of non-emergency operation </a:t>
            </a:r>
            <a:r>
              <a:rPr lang="en-US" sz="2800" dirty="0" smtClean="0"/>
              <a:t>is allowable </a:t>
            </a:r>
            <a:r>
              <a:rPr lang="en-US" sz="2800" dirty="0"/>
              <a:t>(counts toward the 100 hours/year</a:t>
            </a:r>
            <a:r>
              <a:rPr lang="en-US" sz="2800" dirty="0" smtClean="0"/>
              <a:t>)</a:t>
            </a:r>
          </a:p>
          <a:p>
            <a:endParaRPr lang="en-US" dirty="0"/>
          </a:p>
          <a:p>
            <a:r>
              <a:rPr lang="en-US" i="1" dirty="0" smtClean="0"/>
              <a:t>The </a:t>
            </a:r>
            <a:r>
              <a:rPr lang="en-US" i="1" dirty="0"/>
              <a:t>50 hours/year cannot be used for peak shaving or </a:t>
            </a:r>
            <a:r>
              <a:rPr lang="en-US" i="1" dirty="0" smtClean="0"/>
              <a:t>to generate </a:t>
            </a:r>
            <a:r>
              <a:rPr lang="en-US" i="1" dirty="0"/>
              <a:t>income except for up to 15 hours/year for </a:t>
            </a:r>
            <a:r>
              <a:rPr lang="en-US" i="1" dirty="0" smtClean="0"/>
              <a:t>demand response </a:t>
            </a:r>
            <a:r>
              <a:rPr lang="en-US" i="1" dirty="0"/>
              <a:t>when a regional transmission operator is in danger of </a:t>
            </a:r>
            <a:r>
              <a:rPr lang="en-US" i="1" dirty="0" smtClean="0"/>
              <a:t>a blackout</a:t>
            </a:r>
            <a:endParaRPr lang="en-US" dirty="0"/>
          </a:p>
        </p:txBody>
      </p:sp>
    </p:spTree>
    <p:extLst>
      <p:ext uri="{BB962C8B-B14F-4D97-AF65-F5344CB8AC3E}">
        <p14:creationId xmlns:p14="http://schemas.microsoft.com/office/powerpoint/2010/main" val="4258235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7776864" cy="432048"/>
          </a:xfrm>
        </p:spPr>
        <p:txBody>
          <a:bodyPr/>
          <a:lstStyle/>
          <a:p>
            <a:r>
              <a:rPr lang="en-US" dirty="0"/>
              <a:t>Stationary RICE that combust landfill gas or </a:t>
            </a:r>
            <a:r>
              <a:rPr lang="en-US" dirty="0" smtClean="0"/>
              <a:t>digester</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14</a:t>
            </a:fld>
            <a:endParaRPr lang="en-AU"/>
          </a:p>
        </p:txBody>
      </p:sp>
      <p:sp>
        <p:nvSpPr>
          <p:cNvPr id="5" name="Rectangle 4"/>
          <p:cNvSpPr/>
          <p:nvPr/>
        </p:nvSpPr>
        <p:spPr>
          <a:xfrm>
            <a:off x="467544" y="1196752"/>
            <a:ext cx="8352928" cy="3016210"/>
          </a:xfrm>
          <a:prstGeom prst="rect">
            <a:avLst/>
          </a:prstGeom>
        </p:spPr>
        <p:txBody>
          <a:bodyPr wrap="square">
            <a:spAutoFit/>
          </a:bodyPr>
          <a:lstStyle/>
          <a:p>
            <a:r>
              <a:rPr lang="en-US" sz="2800" dirty="0"/>
              <a:t>G</a:t>
            </a:r>
            <a:r>
              <a:rPr lang="en-US" sz="2800" dirty="0" smtClean="0"/>
              <a:t>as </a:t>
            </a:r>
            <a:r>
              <a:rPr lang="en-US" sz="2800" dirty="0"/>
              <a:t>E</a:t>
            </a:r>
            <a:r>
              <a:rPr lang="en-US" sz="2800" dirty="0" smtClean="0"/>
              <a:t>quivalent </a:t>
            </a:r>
            <a:r>
              <a:rPr lang="en-US" sz="2800" dirty="0"/>
              <a:t>to 10% or more of the gross heat </a:t>
            </a:r>
            <a:r>
              <a:rPr lang="en-US" sz="2800" dirty="0" smtClean="0"/>
              <a:t>input…</a:t>
            </a:r>
          </a:p>
          <a:p>
            <a:endParaRPr lang="en-US" dirty="0"/>
          </a:p>
          <a:p>
            <a:pPr marL="285750" indent="-285750">
              <a:buFont typeface="Arial" panose="020B0604020202020204" pitchFamily="34" charset="0"/>
              <a:buChar char="•"/>
            </a:pPr>
            <a:r>
              <a:rPr lang="en-US" b="1" u="sng" dirty="0" smtClean="0"/>
              <a:t>Landfill Gas</a:t>
            </a:r>
            <a:r>
              <a:rPr lang="en-US" b="1" dirty="0" smtClean="0"/>
              <a:t>: </a:t>
            </a:r>
            <a:r>
              <a:rPr lang="en-US" dirty="0" smtClean="0"/>
              <a:t>the </a:t>
            </a:r>
            <a:r>
              <a:rPr lang="en-US" dirty="0"/>
              <a:t>gaseous by-product of the </a:t>
            </a:r>
            <a:r>
              <a:rPr lang="en-US" dirty="0" smtClean="0"/>
              <a:t>land application </a:t>
            </a:r>
            <a:r>
              <a:rPr lang="en-US" dirty="0"/>
              <a:t>of municipal refuse typically formed through </a:t>
            </a:r>
            <a:r>
              <a:rPr lang="en-US" dirty="0" smtClean="0"/>
              <a:t>the anaerobic </a:t>
            </a:r>
            <a:r>
              <a:rPr lang="en-US" dirty="0"/>
              <a:t>decomposition of waste materials and </a:t>
            </a:r>
            <a:r>
              <a:rPr lang="en-US" dirty="0" smtClean="0"/>
              <a:t>is composed </a:t>
            </a:r>
            <a:r>
              <a:rPr lang="en-US" dirty="0"/>
              <a:t>primarily of methane and CO2</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smtClean="0"/>
              <a:t>Digester Gas</a:t>
            </a:r>
            <a:r>
              <a:rPr lang="en-US" dirty="0" smtClean="0"/>
              <a:t>: the </a:t>
            </a:r>
            <a:r>
              <a:rPr lang="en-US" dirty="0"/>
              <a:t>gaseous by-product of </a:t>
            </a:r>
            <a:r>
              <a:rPr lang="en-US" dirty="0" smtClean="0"/>
              <a:t>wastewater treatment </a:t>
            </a:r>
            <a:r>
              <a:rPr lang="en-US" dirty="0"/>
              <a:t>typically formed through the </a:t>
            </a:r>
            <a:r>
              <a:rPr lang="en-US" dirty="0" smtClean="0"/>
              <a:t>anaerobic decomposition </a:t>
            </a:r>
            <a:r>
              <a:rPr lang="en-US" dirty="0"/>
              <a:t>of organic waste materials and is </a:t>
            </a:r>
            <a:r>
              <a:rPr lang="en-US" dirty="0" smtClean="0"/>
              <a:t>composed primarily </a:t>
            </a:r>
            <a:r>
              <a:rPr lang="en-US" dirty="0"/>
              <a:t>of methane and CO2</a:t>
            </a:r>
            <a:r>
              <a:rPr lang="en-US" dirty="0" smtClean="0"/>
              <a:t>.</a:t>
            </a:r>
          </a:p>
          <a:p>
            <a:pPr marL="285750" indent="-285750">
              <a:buFont typeface="Arial" panose="020B0604020202020204" pitchFamily="34" charset="0"/>
              <a:buChar char="•"/>
            </a:pPr>
            <a:endParaRPr lang="en-US" dirty="0"/>
          </a:p>
        </p:txBody>
      </p:sp>
      <p:sp>
        <p:nvSpPr>
          <p:cNvPr id="6" name="Rectangle 5"/>
          <p:cNvSpPr/>
          <p:nvPr/>
        </p:nvSpPr>
        <p:spPr>
          <a:xfrm>
            <a:off x="683568" y="4460919"/>
            <a:ext cx="7776864" cy="1200329"/>
          </a:xfrm>
          <a:prstGeom prst="rect">
            <a:avLst/>
          </a:prstGeom>
          <a:ln cmpd="dbl">
            <a:solidFill>
              <a:schemeClr val="tx1"/>
            </a:solidFill>
          </a:ln>
        </p:spPr>
        <p:txBody>
          <a:bodyPr wrap="square">
            <a:spAutoFit/>
          </a:bodyPr>
          <a:lstStyle/>
          <a:p>
            <a:r>
              <a:rPr lang="en-US" dirty="0"/>
              <a:t>For each Stationary RICE that combust landfill gas or digester gas equivalent to 10 percent or more of the gross heat input on an annual basis installed after the compliance date is subject to Subpart ZZZZ (4Z), you must submit an initial notification and monitor, record and report annual fuel usage.</a:t>
            </a:r>
          </a:p>
        </p:txBody>
      </p:sp>
    </p:spTree>
    <p:extLst>
      <p:ext uri="{BB962C8B-B14F-4D97-AF65-F5344CB8AC3E}">
        <p14:creationId xmlns:p14="http://schemas.microsoft.com/office/powerpoint/2010/main" val="267743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Analysis and RICE MACT</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15</a:t>
            </a:fld>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3578"/>
            <a:ext cx="7835404" cy="511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60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Demonstration – </a:t>
            </a:r>
            <a:r>
              <a:rPr lang="en-US" u="sng" dirty="0" smtClean="0"/>
              <a:t>Major Source </a:t>
            </a:r>
            <a:endParaRPr lang="en-US" u="sng"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16</a:t>
            </a:fld>
            <a:endParaRPr lang="en-AU"/>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7"/>
            <a:ext cx="8371096" cy="357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48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Compliance Demonstration - </a:t>
            </a:r>
            <a:r>
              <a:rPr lang="en-US" sz="2400" u="sng" dirty="0" smtClean="0"/>
              <a:t>&gt;500hp Major Sources</a:t>
            </a:r>
            <a:endParaRPr lang="en-US" sz="2400" u="sng"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17</a:t>
            </a:fld>
            <a:endParaRPr lang="en-AU"/>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332588" cy="319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92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18</a:t>
            </a:fld>
            <a:endParaRPr lang="en-AU"/>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0" y="1628800"/>
            <a:ext cx="7848360" cy="268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sz="2400" dirty="0" smtClean="0"/>
              <a:t>Compliance Demonstration - </a:t>
            </a:r>
            <a:r>
              <a:rPr lang="en-US" sz="2400" u="sng" dirty="0" smtClean="0"/>
              <a:t>≤ 500hp Area Sources</a:t>
            </a:r>
            <a:endParaRPr lang="en-US" sz="2400" u="sng" dirty="0"/>
          </a:p>
        </p:txBody>
      </p:sp>
    </p:spTree>
    <p:extLst>
      <p:ext uri="{BB962C8B-B14F-4D97-AF65-F5344CB8AC3E}">
        <p14:creationId xmlns:p14="http://schemas.microsoft.com/office/powerpoint/2010/main" val="323216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19</a:t>
            </a:fld>
            <a:endParaRPr lang="en-AU"/>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00" y="1268760"/>
            <a:ext cx="7847932" cy="403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sz="2400" dirty="0" smtClean="0"/>
              <a:t>Compliance Demonstration - </a:t>
            </a:r>
            <a:r>
              <a:rPr lang="en-US" sz="2400" u="sng" dirty="0" smtClean="0"/>
              <a:t>&gt; 500hp Area Sources</a:t>
            </a:r>
            <a:endParaRPr lang="en-US" sz="2400" u="sng" dirty="0"/>
          </a:p>
        </p:txBody>
      </p:sp>
    </p:spTree>
    <p:extLst>
      <p:ext uri="{BB962C8B-B14F-4D97-AF65-F5344CB8AC3E}">
        <p14:creationId xmlns:p14="http://schemas.microsoft.com/office/powerpoint/2010/main" val="1438632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RICE MACT</a:t>
            </a:r>
            <a:r>
              <a:rPr lang="en-US" dirty="0" smtClean="0"/>
              <a:t>?</a:t>
            </a:r>
            <a:endParaRPr lang="en-AU" dirty="0"/>
          </a:p>
        </p:txBody>
      </p:sp>
      <p:sp>
        <p:nvSpPr>
          <p:cNvPr id="3" name="Content Placeholder 2"/>
          <p:cNvSpPr>
            <a:spLocks noGrp="1"/>
          </p:cNvSpPr>
          <p:nvPr>
            <p:ph idx="1"/>
          </p:nvPr>
        </p:nvSpPr>
        <p:spPr>
          <a:xfrm>
            <a:off x="323528" y="1124744"/>
            <a:ext cx="8363272" cy="5184576"/>
          </a:xfrm>
        </p:spPr>
        <p:txBody>
          <a:bodyPr>
            <a:normAutofit fontScale="77500" lnSpcReduction="20000"/>
          </a:bodyPr>
          <a:lstStyle/>
          <a:p>
            <a:r>
              <a:rPr lang="en-US" dirty="0" smtClean="0">
                <a:solidFill>
                  <a:schemeClr val="tx1"/>
                </a:solidFill>
              </a:rPr>
              <a:t>The </a:t>
            </a:r>
            <a:r>
              <a:rPr lang="en-US" dirty="0">
                <a:solidFill>
                  <a:schemeClr val="tx1"/>
                </a:solidFill>
              </a:rPr>
              <a:t>National Emission Standards for </a:t>
            </a:r>
            <a:r>
              <a:rPr lang="en-US" dirty="0" smtClean="0">
                <a:solidFill>
                  <a:schemeClr val="tx1"/>
                </a:solidFill>
              </a:rPr>
              <a:t>Hazardous Air </a:t>
            </a:r>
            <a:r>
              <a:rPr lang="en-US" dirty="0">
                <a:solidFill>
                  <a:schemeClr val="tx1"/>
                </a:solidFill>
              </a:rPr>
              <a:t>Pollutants (NESHAP) for </a:t>
            </a:r>
            <a:r>
              <a:rPr lang="en-US" dirty="0" smtClean="0">
                <a:solidFill>
                  <a:schemeClr val="tx1"/>
                </a:solidFill>
              </a:rPr>
              <a:t>Reciprocating Internal </a:t>
            </a:r>
            <a:r>
              <a:rPr lang="en-US" dirty="0">
                <a:solidFill>
                  <a:schemeClr val="tx1"/>
                </a:solidFill>
              </a:rPr>
              <a:t>Combustion Engines (RICE</a:t>
            </a:r>
            <a:r>
              <a:rPr lang="en-US" dirty="0" smtClean="0">
                <a:solidFill>
                  <a:schemeClr val="tx1"/>
                </a:solidFill>
              </a:rPr>
              <a:t>). Often </a:t>
            </a:r>
            <a:r>
              <a:rPr lang="en-US" dirty="0">
                <a:solidFill>
                  <a:schemeClr val="tx1"/>
                </a:solidFill>
              </a:rPr>
              <a:t>called the RICE MACT or GACT</a:t>
            </a:r>
          </a:p>
          <a:p>
            <a:pPr marL="0" indent="0">
              <a:buNone/>
            </a:pPr>
            <a:r>
              <a:rPr lang="en-US" dirty="0">
                <a:solidFill>
                  <a:schemeClr val="tx1"/>
                </a:solidFill>
              </a:rPr>
              <a:t>	</a:t>
            </a:r>
            <a:r>
              <a:rPr lang="en-US" dirty="0" smtClean="0">
                <a:solidFill>
                  <a:schemeClr val="tx1"/>
                </a:solidFill>
              </a:rPr>
              <a:t>- MACT </a:t>
            </a:r>
            <a:r>
              <a:rPr lang="en-US" dirty="0">
                <a:solidFill>
                  <a:schemeClr val="tx1"/>
                </a:solidFill>
              </a:rPr>
              <a:t>- Maximum Achievable Control </a:t>
            </a:r>
            <a:r>
              <a:rPr lang="en-US" dirty="0" smtClean="0">
                <a:solidFill>
                  <a:schemeClr val="tx1"/>
                </a:solidFill>
              </a:rPr>
              <a:t>Technology for </a:t>
            </a:r>
            <a:r>
              <a:rPr lang="en-US" dirty="0">
                <a:solidFill>
                  <a:schemeClr val="tx1"/>
                </a:solidFill>
              </a:rPr>
              <a:t>Major Sources </a:t>
            </a:r>
            <a:r>
              <a:rPr lang="en-US" dirty="0" smtClean="0">
                <a:solidFill>
                  <a:schemeClr val="tx1"/>
                </a:solidFill>
              </a:rPr>
              <a:t>	of Hazardous Air Pollutants (HAPs)</a:t>
            </a:r>
            <a:endParaRPr lang="en-US" dirty="0">
              <a:solidFill>
                <a:schemeClr val="tx1"/>
              </a:solidFill>
            </a:endParaRPr>
          </a:p>
          <a:p>
            <a:pPr marL="0" indent="0">
              <a:buNone/>
            </a:pPr>
            <a:r>
              <a:rPr lang="en-US" dirty="0">
                <a:solidFill>
                  <a:schemeClr val="tx1"/>
                </a:solidFill>
              </a:rPr>
              <a:t>	</a:t>
            </a:r>
            <a:r>
              <a:rPr lang="en-US" dirty="0" smtClean="0">
                <a:solidFill>
                  <a:schemeClr val="tx1"/>
                </a:solidFill>
              </a:rPr>
              <a:t>- GACT </a:t>
            </a:r>
            <a:r>
              <a:rPr lang="en-US" dirty="0">
                <a:solidFill>
                  <a:schemeClr val="tx1"/>
                </a:solidFill>
              </a:rPr>
              <a:t>- Generally Achievable Control </a:t>
            </a:r>
            <a:r>
              <a:rPr lang="en-US" dirty="0" smtClean="0">
                <a:solidFill>
                  <a:schemeClr val="tx1"/>
                </a:solidFill>
              </a:rPr>
              <a:t>Technology for </a:t>
            </a:r>
            <a:r>
              <a:rPr lang="en-US" dirty="0">
                <a:solidFill>
                  <a:schemeClr val="tx1"/>
                </a:solidFill>
              </a:rPr>
              <a:t>Area Sources </a:t>
            </a:r>
            <a:r>
              <a:rPr lang="en-US" dirty="0" smtClean="0">
                <a:solidFill>
                  <a:schemeClr val="tx1"/>
                </a:solidFill>
              </a:rPr>
              <a:t>     </a:t>
            </a:r>
          </a:p>
          <a:p>
            <a:pPr marL="0" indent="0">
              <a:buNone/>
            </a:pPr>
            <a:r>
              <a:rPr lang="en-US" dirty="0">
                <a:solidFill>
                  <a:schemeClr val="tx1"/>
                </a:solidFill>
              </a:rPr>
              <a:t> </a:t>
            </a:r>
            <a:r>
              <a:rPr lang="en-US" dirty="0" smtClean="0">
                <a:solidFill>
                  <a:schemeClr val="tx1"/>
                </a:solidFill>
              </a:rPr>
              <a:t>             of HAPs</a:t>
            </a:r>
            <a:endParaRPr lang="en-US" dirty="0">
              <a:solidFill>
                <a:schemeClr val="tx1"/>
              </a:solidFill>
            </a:endParaRPr>
          </a:p>
          <a:p>
            <a:r>
              <a:rPr lang="en-US" dirty="0" smtClean="0">
                <a:solidFill>
                  <a:schemeClr val="tx1"/>
                </a:solidFill>
              </a:rPr>
              <a:t>The </a:t>
            </a:r>
            <a:r>
              <a:rPr lang="en-US" dirty="0">
                <a:solidFill>
                  <a:schemeClr val="tx1"/>
                </a:solidFill>
              </a:rPr>
              <a:t>purpose of RICE MACT is to reduce </a:t>
            </a:r>
            <a:r>
              <a:rPr lang="en-US" dirty="0" smtClean="0">
                <a:solidFill>
                  <a:schemeClr val="tx1"/>
                </a:solidFill>
              </a:rPr>
              <a:t>the emissions </a:t>
            </a:r>
            <a:r>
              <a:rPr lang="en-US" dirty="0">
                <a:solidFill>
                  <a:schemeClr val="tx1"/>
                </a:solidFill>
              </a:rPr>
              <a:t>of Hazardous Air Pollutants (</a:t>
            </a:r>
            <a:r>
              <a:rPr lang="en-US" dirty="0" smtClean="0">
                <a:solidFill>
                  <a:schemeClr val="tx1"/>
                </a:solidFill>
              </a:rPr>
              <a:t>HAPs) from </a:t>
            </a:r>
            <a:r>
              <a:rPr lang="en-US" dirty="0">
                <a:solidFill>
                  <a:schemeClr val="tx1"/>
                </a:solidFill>
              </a:rPr>
              <a:t>reciprocating internal combustion </a:t>
            </a:r>
            <a:r>
              <a:rPr lang="en-US" dirty="0" smtClean="0">
                <a:solidFill>
                  <a:schemeClr val="tx1"/>
                </a:solidFill>
              </a:rPr>
              <a:t>engines.</a:t>
            </a:r>
          </a:p>
          <a:p>
            <a:endParaRPr lang="en-US" dirty="0">
              <a:solidFill>
                <a:schemeClr val="tx1"/>
              </a:solidFill>
            </a:endParaRPr>
          </a:p>
          <a:p>
            <a:r>
              <a:rPr lang="en-US" dirty="0" smtClean="0">
                <a:solidFill>
                  <a:schemeClr val="tx1"/>
                </a:solidFill>
              </a:rPr>
              <a:t>Major </a:t>
            </a:r>
            <a:r>
              <a:rPr lang="en-US" dirty="0">
                <a:solidFill>
                  <a:schemeClr val="tx1"/>
                </a:solidFill>
              </a:rPr>
              <a:t>industrial sources </a:t>
            </a:r>
            <a:r>
              <a:rPr lang="en-US" dirty="0" smtClean="0">
                <a:solidFill>
                  <a:schemeClr val="tx1"/>
                </a:solidFill>
              </a:rPr>
              <a:t>that emit </a:t>
            </a:r>
            <a:r>
              <a:rPr lang="en-US" dirty="0">
                <a:solidFill>
                  <a:schemeClr val="tx1"/>
                </a:solidFill>
              </a:rPr>
              <a:t>10 tons a year </a:t>
            </a:r>
            <a:r>
              <a:rPr lang="en-US" dirty="0" smtClean="0">
                <a:solidFill>
                  <a:schemeClr val="tx1"/>
                </a:solidFill>
              </a:rPr>
              <a:t>or more </a:t>
            </a:r>
            <a:r>
              <a:rPr lang="en-US" dirty="0">
                <a:solidFill>
                  <a:schemeClr val="tx1"/>
                </a:solidFill>
              </a:rPr>
              <a:t>of a single Hazardous Air Pollutant or </a:t>
            </a:r>
            <a:r>
              <a:rPr lang="en-US" dirty="0" smtClean="0">
                <a:solidFill>
                  <a:schemeClr val="tx1"/>
                </a:solidFill>
              </a:rPr>
              <a:t>25 tons </a:t>
            </a:r>
            <a:r>
              <a:rPr lang="en-US" dirty="0">
                <a:solidFill>
                  <a:schemeClr val="tx1"/>
                </a:solidFill>
              </a:rPr>
              <a:t>a year or more of a combination </a:t>
            </a:r>
            <a:r>
              <a:rPr lang="en-US" dirty="0" smtClean="0">
                <a:solidFill>
                  <a:schemeClr val="tx1"/>
                </a:solidFill>
              </a:rPr>
              <a:t>of Hazardous </a:t>
            </a:r>
            <a:r>
              <a:rPr lang="en-US" dirty="0">
                <a:solidFill>
                  <a:schemeClr val="tx1"/>
                </a:solidFill>
              </a:rPr>
              <a:t>Air Pollutants.</a:t>
            </a:r>
            <a:endParaRPr lang="en-AU" dirty="0">
              <a:solidFill>
                <a:schemeClr val="tx1"/>
              </a:solidFill>
            </a:endParaRPr>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350384-5605-4F4A-A8BB-5D0F9A8D0FD6}" type="slidenum">
              <a:rPr lang="en-AU" smtClean="0"/>
              <a:pPr/>
              <a:t>2</a:t>
            </a:fld>
            <a:endParaRPr lang="en-AU"/>
          </a:p>
        </p:txBody>
      </p:sp>
    </p:spTree>
    <p:extLst>
      <p:ext uri="{BB962C8B-B14F-4D97-AF65-F5344CB8AC3E}">
        <p14:creationId xmlns:p14="http://schemas.microsoft.com/office/powerpoint/2010/main" val="791500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 &amp; Recording</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20</a:t>
            </a:fld>
            <a:endParaRPr lang="en-AU"/>
          </a:p>
        </p:txBody>
      </p:sp>
      <p:sp>
        <p:nvSpPr>
          <p:cNvPr id="5" name="Rectangle 4"/>
          <p:cNvSpPr/>
          <p:nvPr/>
        </p:nvSpPr>
        <p:spPr>
          <a:xfrm>
            <a:off x="611560" y="1268760"/>
            <a:ext cx="7848872"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Lucida Sans" panose="020B0602030504020204" pitchFamily="34" charset="0"/>
              </a:rPr>
              <a:t>Recordkeeping is </a:t>
            </a:r>
            <a:r>
              <a:rPr lang="en-US" sz="2400" dirty="0" smtClean="0">
                <a:latin typeface="Lucida Sans" panose="020B0602030504020204" pitchFamily="34" charset="0"/>
              </a:rPr>
              <a:t>required.</a:t>
            </a:r>
          </a:p>
          <a:p>
            <a:endParaRPr lang="en-US" sz="2400" dirty="0" smtClean="0">
              <a:latin typeface="Lucida Sans" panose="020B0602030504020204" pitchFamily="34" charset="0"/>
            </a:endParaRPr>
          </a:p>
          <a:p>
            <a:pPr marL="342900" indent="-342900">
              <a:buFont typeface="Arial" panose="020B0604020202020204" pitchFamily="34" charset="0"/>
              <a:buChar char="•"/>
            </a:pPr>
            <a:r>
              <a:rPr lang="en-US" sz="2400" dirty="0" smtClean="0">
                <a:latin typeface="Lucida Sans" panose="020B0602030504020204" pitchFamily="34" charset="0"/>
              </a:rPr>
              <a:t>Records must </a:t>
            </a:r>
            <a:r>
              <a:rPr lang="en-US" sz="2400" dirty="0">
                <a:latin typeface="Lucida Sans" panose="020B0602030504020204" pitchFamily="34" charset="0"/>
              </a:rPr>
              <a:t>include hours of operation per a non-resettable hour meter, oil and filter </a:t>
            </a:r>
            <a:r>
              <a:rPr lang="en-US" sz="2400" dirty="0" smtClean="0">
                <a:latin typeface="Lucida Sans" panose="020B0602030504020204" pitchFamily="34" charset="0"/>
              </a:rPr>
              <a:t>change dates</a:t>
            </a:r>
            <a:r>
              <a:rPr lang="en-US" sz="2400" dirty="0">
                <a:latin typeface="Lucida Sans" panose="020B0602030504020204" pitchFamily="34" charset="0"/>
              </a:rPr>
              <a:t>, inspection and replacement of air cleaners, hoses and belts, and other </a:t>
            </a:r>
            <a:r>
              <a:rPr lang="en-US" sz="2400" dirty="0" smtClean="0">
                <a:latin typeface="Lucida Sans" panose="020B0602030504020204" pitchFamily="34" charset="0"/>
              </a:rPr>
              <a:t>emission related service</a:t>
            </a:r>
            <a:r>
              <a:rPr lang="en-US" sz="2400" dirty="0">
                <a:latin typeface="Lucida Sans" panose="020B0602030504020204" pitchFamily="34" charset="0"/>
              </a:rPr>
              <a:t>, all by date and. </a:t>
            </a:r>
            <a:endParaRPr lang="en-US" sz="2400" dirty="0" smtClean="0">
              <a:latin typeface="Lucida Sans" panose="020B0602030504020204" pitchFamily="34" charset="0"/>
            </a:endParaRP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smtClean="0">
                <a:latin typeface="Lucida Sans" panose="020B0602030504020204" pitchFamily="34" charset="0"/>
              </a:rPr>
              <a:t>Records </a:t>
            </a:r>
            <a:r>
              <a:rPr lang="en-US" sz="2400" dirty="0">
                <a:latin typeface="Lucida Sans" panose="020B0602030504020204" pitchFamily="34" charset="0"/>
              </a:rPr>
              <a:t>of maintenance per </a:t>
            </a:r>
            <a:r>
              <a:rPr lang="en-US" sz="2400" dirty="0" smtClean="0">
                <a:latin typeface="Lucida Sans" panose="020B0602030504020204" pitchFamily="34" charset="0"/>
              </a:rPr>
              <a:t>manufacturer’s requirements </a:t>
            </a:r>
            <a:r>
              <a:rPr lang="en-US" sz="2400" dirty="0">
                <a:latin typeface="Lucida Sans" panose="020B0602030504020204" pitchFamily="34" charset="0"/>
              </a:rPr>
              <a:t>are also required for crankcase systems (closed ventilation or </a:t>
            </a:r>
            <a:r>
              <a:rPr lang="en-US" sz="2400" dirty="0" smtClean="0">
                <a:latin typeface="Lucida Sans" panose="020B0602030504020204" pitchFamily="34" charset="0"/>
              </a:rPr>
              <a:t>open filtration</a:t>
            </a:r>
            <a:r>
              <a:rPr lang="en-US" sz="2400" dirty="0">
                <a:latin typeface="Lucida Sans" panose="020B0602030504020204" pitchFamily="34" charset="0"/>
              </a:rPr>
              <a:t>) for covered </a:t>
            </a:r>
            <a:r>
              <a:rPr lang="en-US" sz="2400" dirty="0" smtClean="0">
                <a:latin typeface="Lucida Sans" panose="020B0602030504020204" pitchFamily="34" charset="0"/>
              </a:rPr>
              <a:t>engines.</a:t>
            </a:r>
            <a:endParaRPr lang="en-US" sz="2400" dirty="0">
              <a:latin typeface="Lucida Sans" panose="020B0602030504020204" pitchFamily="34" charset="0"/>
            </a:endParaRPr>
          </a:p>
        </p:txBody>
      </p:sp>
    </p:spTree>
    <p:extLst>
      <p:ext uri="{BB962C8B-B14F-4D97-AF65-F5344CB8AC3E}">
        <p14:creationId xmlns:p14="http://schemas.microsoft.com/office/powerpoint/2010/main" val="114834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 &amp; Reporting</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21</a:t>
            </a:fld>
            <a:endParaRPr lang="en-AU"/>
          </a:p>
        </p:txBody>
      </p:sp>
      <p:sp>
        <p:nvSpPr>
          <p:cNvPr id="5" name="Rectangle 4"/>
          <p:cNvSpPr/>
          <p:nvPr/>
        </p:nvSpPr>
        <p:spPr>
          <a:xfrm>
            <a:off x="683568" y="1124744"/>
            <a:ext cx="7992888"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Lucida Sans" panose="020B0602030504020204" pitchFamily="34" charset="0"/>
              </a:rPr>
              <a:t>Reporting is required for stationary CI RICE on a semi-annual basis (or annual </a:t>
            </a:r>
            <a:r>
              <a:rPr lang="en-US" sz="2400" dirty="0" smtClean="0">
                <a:latin typeface="Lucida Sans" panose="020B0602030504020204" pitchFamily="34" charset="0"/>
              </a:rPr>
              <a:t>basis for </a:t>
            </a:r>
            <a:r>
              <a:rPr lang="en-US" sz="2400" dirty="0">
                <a:latin typeface="Lucida Sans" panose="020B0602030504020204" pitchFamily="34" charset="0"/>
              </a:rPr>
              <a:t>limited-use) , as listed in the NESHAP General Provisions, 40 CFR part 63, </a:t>
            </a:r>
            <a:r>
              <a:rPr lang="en-US" sz="2400" dirty="0" smtClean="0">
                <a:latin typeface="Lucida Sans" panose="020B0602030504020204" pitchFamily="34" charset="0"/>
              </a:rPr>
              <a:t>subpart A</a:t>
            </a:r>
            <a:r>
              <a:rPr lang="en-US" sz="2400" dirty="0">
                <a:latin typeface="Lucida Sans" panose="020B0602030504020204" pitchFamily="34" charset="0"/>
              </a:rPr>
              <a:t>, including initial notification, notification of performance test, and notification </a:t>
            </a:r>
            <a:r>
              <a:rPr lang="en-US" sz="2400" dirty="0" smtClean="0">
                <a:latin typeface="Lucida Sans" panose="020B0602030504020204" pitchFamily="34" charset="0"/>
              </a:rPr>
              <a:t>of compliance</a:t>
            </a:r>
            <a:r>
              <a:rPr lang="en-US" sz="2400" dirty="0">
                <a:latin typeface="Lucida Sans" panose="020B0602030504020204" pitchFamily="34" charset="0"/>
              </a:rPr>
              <a:t>. </a:t>
            </a:r>
            <a:endParaRPr lang="en-US" sz="2400" dirty="0" smtClean="0">
              <a:latin typeface="Lucida Sans" panose="020B0602030504020204" pitchFamily="34" charset="0"/>
            </a:endParaRP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smtClean="0">
                <a:latin typeface="Lucida Sans" panose="020B0602030504020204" pitchFamily="34" charset="0"/>
              </a:rPr>
              <a:t>Deviations </a:t>
            </a:r>
            <a:r>
              <a:rPr lang="en-US" sz="2400" dirty="0">
                <a:latin typeface="Lucida Sans" panose="020B0602030504020204" pitchFamily="34" charset="0"/>
              </a:rPr>
              <a:t>and malfunctions must also be reported. </a:t>
            </a:r>
            <a:endParaRPr lang="en-US" sz="2400" dirty="0" smtClean="0">
              <a:latin typeface="Lucida Sans" panose="020B0602030504020204" pitchFamily="34" charset="0"/>
            </a:endParaRPr>
          </a:p>
          <a:p>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smtClean="0">
                <a:latin typeface="Lucida Sans" panose="020B0602030504020204" pitchFamily="34" charset="0"/>
              </a:rPr>
              <a:t>Annual fuel consumption </a:t>
            </a:r>
            <a:r>
              <a:rPr lang="en-US" sz="2400" dirty="0">
                <a:latin typeface="Lucida Sans" panose="020B0602030504020204" pitchFamily="34" charset="0"/>
              </a:rPr>
              <a:t>and heating value reports are also required.</a:t>
            </a:r>
          </a:p>
        </p:txBody>
      </p:sp>
    </p:spTree>
    <p:extLst>
      <p:ext uri="{BB962C8B-B14F-4D97-AF65-F5344CB8AC3E}">
        <p14:creationId xmlns:p14="http://schemas.microsoft.com/office/powerpoint/2010/main" val="1365998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 &amp; Reporting – </a:t>
            </a:r>
            <a:r>
              <a:rPr lang="en-US" u="sng" dirty="0"/>
              <a:t>Major Sources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22</a:t>
            </a:fld>
            <a:endParaRPr lang="en-AU"/>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136904" cy="430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88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 &amp; Reporting – </a:t>
            </a:r>
            <a:r>
              <a:rPr lang="en-US" u="sng" dirty="0" smtClean="0"/>
              <a:t>Area </a:t>
            </a:r>
            <a:r>
              <a:rPr lang="en-US" u="sng" dirty="0"/>
              <a:t>Sources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23</a:t>
            </a:fld>
            <a:endParaRPr lang="en-A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94" y="1340768"/>
            <a:ext cx="8136954" cy="32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092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 &amp; Reporting – </a:t>
            </a:r>
            <a:r>
              <a:rPr lang="en-US" u="sng" dirty="0"/>
              <a:t>Area </a:t>
            </a:r>
            <a:r>
              <a:rPr lang="en-US" u="sng" dirty="0" smtClean="0"/>
              <a:t>Sources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24</a:t>
            </a:fld>
            <a:endParaRPr lang="en-A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78" y="1341313"/>
            <a:ext cx="7776546" cy="403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164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438195" cy="432048"/>
          </a:xfrm>
        </p:spPr>
        <p:txBody>
          <a:bodyPr/>
          <a:lstStyle/>
          <a:p>
            <a:r>
              <a:rPr lang="en-US" dirty="0"/>
              <a:t>Best Management </a:t>
            </a:r>
            <a:r>
              <a:rPr lang="en-US" dirty="0" smtClean="0"/>
              <a:t>Practices Requirements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25</a:t>
            </a:fld>
            <a:endParaRPr lang="en-AU"/>
          </a:p>
        </p:txBody>
      </p:sp>
      <p:sp>
        <p:nvSpPr>
          <p:cNvPr id="5" name="Rectangle 4"/>
          <p:cNvSpPr/>
          <p:nvPr/>
        </p:nvSpPr>
        <p:spPr>
          <a:xfrm>
            <a:off x="539552" y="1219393"/>
            <a:ext cx="8136904" cy="4585871"/>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Lucida Sans" panose="020B0602030504020204" pitchFamily="34" charset="0"/>
              </a:rPr>
              <a:t>Change </a:t>
            </a:r>
            <a:r>
              <a:rPr lang="en-US" sz="2800" dirty="0">
                <a:latin typeface="Lucida Sans" panose="020B0602030504020204" pitchFamily="34" charset="0"/>
              </a:rPr>
              <a:t>oil filter annually or every 1,000 hours </a:t>
            </a:r>
            <a:r>
              <a:rPr lang="en-US" sz="2800" dirty="0" smtClean="0">
                <a:latin typeface="Lucida Sans" panose="020B0602030504020204" pitchFamily="34" charset="0"/>
              </a:rPr>
              <a:t>of operation</a:t>
            </a:r>
          </a:p>
          <a:p>
            <a:pPr marL="457200" indent="-457200">
              <a:buFont typeface="Arial" panose="020B0604020202020204" pitchFamily="34" charset="0"/>
              <a:buChar char="•"/>
            </a:pPr>
            <a:endParaRPr lang="en-US" sz="1000" dirty="0">
              <a:latin typeface="Lucida Sans" panose="020B0602030504020204" pitchFamily="34" charset="0"/>
            </a:endParaRPr>
          </a:p>
          <a:p>
            <a:pPr marL="457200" indent="-457200">
              <a:buFont typeface="Arial" panose="020B0604020202020204" pitchFamily="34" charset="0"/>
              <a:buChar char="•"/>
            </a:pPr>
            <a:r>
              <a:rPr lang="en-US" sz="2800" dirty="0" smtClean="0">
                <a:latin typeface="Lucida Sans" panose="020B0602030504020204" pitchFamily="34" charset="0"/>
              </a:rPr>
              <a:t>Inspect </a:t>
            </a:r>
            <a:r>
              <a:rPr lang="en-US" sz="2800" dirty="0">
                <a:latin typeface="Lucida Sans" panose="020B0602030504020204" pitchFamily="34" charset="0"/>
              </a:rPr>
              <a:t>the air cleaner (filter) annually or every </a:t>
            </a:r>
            <a:r>
              <a:rPr lang="en-US" sz="2800" dirty="0" smtClean="0">
                <a:latin typeface="Lucida Sans" panose="020B0602030504020204" pitchFamily="34" charset="0"/>
              </a:rPr>
              <a:t>1,000 hours </a:t>
            </a:r>
            <a:r>
              <a:rPr lang="en-US" sz="2800" dirty="0">
                <a:latin typeface="Lucida Sans" panose="020B0602030504020204" pitchFamily="34" charset="0"/>
              </a:rPr>
              <a:t>of </a:t>
            </a:r>
            <a:r>
              <a:rPr lang="en-US" sz="2800" dirty="0" smtClean="0">
                <a:latin typeface="Lucida Sans" panose="020B0602030504020204" pitchFamily="34" charset="0"/>
              </a:rPr>
              <a:t>operation</a:t>
            </a:r>
          </a:p>
          <a:p>
            <a:pPr marL="457200" indent="-457200">
              <a:buFont typeface="Arial" panose="020B0604020202020204" pitchFamily="34" charset="0"/>
              <a:buChar char="•"/>
            </a:pPr>
            <a:endParaRPr lang="en-US" sz="1000" dirty="0">
              <a:latin typeface="Lucida Sans" panose="020B0602030504020204" pitchFamily="34" charset="0"/>
            </a:endParaRPr>
          </a:p>
          <a:p>
            <a:pPr marL="457200" indent="-457200">
              <a:buFont typeface="Arial" panose="020B0604020202020204" pitchFamily="34" charset="0"/>
              <a:buChar char="•"/>
            </a:pPr>
            <a:r>
              <a:rPr lang="en-US" sz="2800" dirty="0" smtClean="0">
                <a:latin typeface="Lucida Sans" panose="020B0602030504020204" pitchFamily="34" charset="0"/>
              </a:rPr>
              <a:t>Inspect </a:t>
            </a:r>
            <a:r>
              <a:rPr lang="en-US" sz="2800" dirty="0">
                <a:latin typeface="Lucida Sans" panose="020B0602030504020204" pitchFamily="34" charset="0"/>
              </a:rPr>
              <a:t>all hoses and belts annually or every 500 </a:t>
            </a:r>
            <a:r>
              <a:rPr lang="en-US" sz="2800" dirty="0" smtClean="0">
                <a:latin typeface="Lucida Sans" panose="020B0602030504020204" pitchFamily="34" charset="0"/>
              </a:rPr>
              <a:t>hours of operation</a:t>
            </a:r>
          </a:p>
          <a:p>
            <a:pPr marL="457200" indent="-457200">
              <a:buFont typeface="Arial" panose="020B0604020202020204" pitchFamily="34" charset="0"/>
              <a:buChar char="•"/>
            </a:pPr>
            <a:endParaRPr lang="en-US" sz="1000" dirty="0">
              <a:latin typeface="Lucida Sans" panose="020B0602030504020204" pitchFamily="34" charset="0"/>
            </a:endParaRPr>
          </a:p>
          <a:p>
            <a:pPr marL="457200" indent="-457200">
              <a:buFont typeface="Arial" panose="020B0604020202020204" pitchFamily="34" charset="0"/>
              <a:buChar char="•"/>
            </a:pPr>
            <a:r>
              <a:rPr lang="en-US" sz="2800" dirty="0" smtClean="0">
                <a:latin typeface="Lucida Sans" panose="020B0602030504020204" pitchFamily="34" charset="0"/>
              </a:rPr>
              <a:t>Records </a:t>
            </a:r>
            <a:r>
              <a:rPr lang="en-US" sz="2800" dirty="0">
                <a:latin typeface="Lucida Sans" panose="020B0602030504020204" pitchFamily="34" charset="0"/>
              </a:rPr>
              <a:t>need to be kept for five </a:t>
            </a:r>
            <a:r>
              <a:rPr lang="en-US" sz="2800" dirty="0" smtClean="0">
                <a:latin typeface="Lucida Sans" panose="020B0602030504020204" pitchFamily="34" charset="0"/>
              </a:rPr>
              <a:t>years</a:t>
            </a:r>
          </a:p>
          <a:p>
            <a:pPr marL="457200" indent="-457200">
              <a:buFont typeface="Arial" panose="020B0604020202020204" pitchFamily="34" charset="0"/>
              <a:buChar char="•"/>
            </a:pPr>
            <a:endParaRPr lang="en-US" sz="1000" dirty="0">
              <a:latin typeface="Lucida Sans" panose="020B0602030504020204" pitchFamily="34" charset="0"/>
            </a:endParaRPr>
          </a:p>
          <a:p>
            <a:pPr marL="457200" indent="-457200">
              <a:buFont typeface="Arial" panose="020B0604020202020204" pitchFamily="34" charset="0"/>
              <a:buChar char="•"/>
            </a:pPr>
            <a:r>
              <a:rPr lang="en-US" sz="2800" dirty="0" smtClean="0">
                <a:latin typeface="Lucida Sans" panose="020B0602030504020204" pitchFamily="34" charset="0"/>
              </a:rPr>
              <a:t>Duration </a:t>
            </a:r>
            <a:r>
              <a:rPr lang="en-US" sz="2800" dirty="0">
                <a:latin typeface="Lucida Sans" panose="020B0602030504020204" pitchFamily="34" charset="0"/>
              </a:rPr>
              <a:t>of startup and shutdown time to less than </a:t>
            </a:r>
            <a:r>
              <a:rPr lang="en-US" sz="2800" dirty="0" smtClean="0">
                <a:latin typeface="Lucida Sans" panose="020B0602030504020204" pitchFamily="34" charset="0"/>
              </a:rPr>
              <a:t>30 minutes </a:t>
            </a:r>
            <a:r>
              <a:rPr lang="en-US" sz="2800" dirty="0">
                <a:latin typeface="Lucida Sans" panose="020B0602030504020204" pitchFamily="34" charset="0"/>
              </a:rPr>
              <a:t>per event</a:t>
            </a:r>
          </a:p>
        </p:txBody>
      </p:sp>
    </p:spTree>
    <p:extLst>
      <p:ext uri="{BB962C8B-B14F-4D97-AF65-F5344CB8AC3E}">
        <p14:creationId xmlns:p14="http://schemas.microsoft.com/office/powerpoint/2010/main" val="355251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Analysis and RICE MACT</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26</a:t>
            </a:fld>
            <a:endParaRPr lang="en-AU"/>
          </a:p>
        </p:txBody>
      </p:sp>
      <p:sp>
        <p:nvSpPr>
          <p:cNvPr id="5" name="TextBox 4"/>
          <p:cNvSpPr txBox="1"/>
          <p:nvPr/>
        </p:nvSpPr>
        <p:spPr>
          <a:xfrm>
            <a:off x="467544" y="1712997"/>
            <a:ext cx="8136904"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Change Oil or shut down unit within 2 business days (not 48 hours) upon receipt of a RICE MACT ALERT Severe report</a:t>
            </a:r>
            <a:r>
              <a:rPr lang="en-US" sz="3200" dirty="0" smtClean="0"/>
              <a:t>.</a:t>
            </a:r>
          </a:p>
          <a:p>
            <a:pPr marL="457200" indent="-457200">
              <a:buFont typeface="Arial" panose="020B0604020202020204" pitchFamily="34" charset="0"/>
              <a:buChar char="•"/>
            </a:pPr>
            <a:r>
              <a:rPr lang="en-US" sz="3200" dirty="0" smtClean="0"/>
              <a:t>RICE MACT Notice will always be SEVERE but you can have a SEVERE and not be a RICE MACT.</a:t>
            </a:r>
          </a:p>
          <a:p>
            <a:pPr marL="457200" indent="-457200">
              <a:buFont typeface="Arial" panose="020B0604020202020204" pitchFamily="34" charset="0"/>
              <a:buChar char="•"/>
            </a:pPr>
            <a:r>
              <a:rPr lang="en-US" sz="3200" dirty="0" smtClean="0"/>
              <a:t>Viscosity Testing to be done at 100C.</a:t>
            </a:r>
          </a:p>
          <a:p>
            <a:pPr marL="457200" indent="-457200">
              <a:buFont typeface="Arial" panose="020B0604020202020204" pitchFamily="34" charset="0"/>
              <a:buChar char="•"/>
            </a:pPr>
            <a:r>
              <a:rPr lang="en-US" sz="3200" dirty="0" smtClean="0"/>
              <a:t>PQ Particle testing to be done (not a RICE MACT) replaces the 40C viscosity testing. </a:t>
            </a:r>
            <a:endParaRPr lang="en-US" sz="3200" dirty="0"/>
          </a:p>
        </p:txBody>
      </p:sp>
      <p:sp>
        <p:nvSpPr>
          <p:cNvPr id="6" name="TextBox 5"/>
          <p:cNvSpPr txBox="1"/>
          <p:nvPr/>
        </p:nvSpPr>
        <p:spPr>
          <a:xfrm>
            <a:off x="2267744" y="1105580"/>
            <a:ext cx="4762842" cy="523220"/>
          </a:xfrm>
          <a:prstGeom prst="rect">
            <a:avLst/>
          </a:prstGeom>
          <a:noFill/>
        </p:spPr>
        <p:txBody>
          <a:bodyPr wrap="none" rtlCol="0">
            <a:spAutoFit/>
          </a:bodyPr>
          <a:lstStyle/>
          <a:p>
            <a:r>
              <a:rPr lang="en-US" sz="2800" b="1" dirty="0" smtClean="0"/>
              <a:t>What to Expect From the Lab…</a:t>
            </a:r>
            <a:endParaRPr lang="en-US" sz="2800" b="1" dirty="0"/>
          </a:p>
        </p:txBody>
      </p:sp>
    </p:spTree>
    <p:extLst>
      <p:ext uri="{BB962C8B-B14F-4D97-AF65-F5344CB8AC3E}">
        <p14:creationId xmlns:p14="http://schemas.microsoft.com/office/powerpoint/2010/main" val="147252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Categories</a:t>
            </a:r>
            <a:endParaRPr lang="en-US"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350384-5605-4F4A-A8BB-5D0F9A8D0FD6}" type="slidenum">
              <a:rPr lang="en-AU" smtClean="0"/>
              <a:pPr/>
              <a:t>3</a:t>
            </a:fld>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973360"/>
            <a:ext cx="7840166" cy="514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88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HAPs </a:t>
            </a:r>
            <a:r>
              <a:rPr lang="en-US" dirty="0" smtClean="0"/>
              <a:t>Emitted </a:t>
            </a:r>
            <a:r>
              <a:rPr lang="en-US" dirty="0"/>
              <a:t>from </a:t>
            </a:r>
            <a:r>
              <a:rPr lang="en-US" dirty="0" smtClean="0"/>
              <a:t>Engines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4</a:t>
            </a:fld>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33" y="1268760"/>
            <a:ext cx="8432739" cy="476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571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RICE MACT?</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5</a:t>
            </a:fld>
            <a:endParaRPr lang="en-AU"/>
          </a:p>
        </p:txBody>
      </p:sp>
      <p:sp>
        <p:nvSpPr>
          <p:cNvPr id="5" name="Rectangle 4"/>
          <p:cNvSpPr/>
          <p:nvPr/>
        </p:nvSpPr>
        <p:spPr>
          <a:xfrm>
            <a:off x="539552" y="1761778"/>
            <a:ext cx="7848872" cy="4031873"/>
          </a:xfrm>
          <a:prstGeom prst="rect">
            <a:avLst/>
          </a:prstGeom>
        </p:spPr>
        <p:txBody>
          <a:bodyPr wrap="square">
            <a:spAutoFit/>
          </a:bodyPr>
          <a:lstStyle/>
          <a:p>
            <a:r>
              <a:rPr lang="en-US" sz="3200" dirty="0" smtClean="0">
                <a:latin typeface="Lucida Sans" panose="020B0602030504020204" pitchFamily="34" charset="0"/>
              </a:rPr>
              <a:t>The </a:t>
            </a:r>
            <a:r>
              <a:rPr lang="en-US" sz="3200" dirty="0">
                <a:latin typeface="Lucida Sans" panose="020B0602030504020204" pitchFamily="34" charset="0"/>
              </a:rPr>
              <a:t>purpose of RICE MACT is to reduce </a:t>
            </a:r>
            <a:r>
              <a:rPr lang="en-US" sz="3200" dirty="0" smtClean="0">
                <a:latin typeface="Lucida Sans" panose="020B0602030504020204" pitchFamily="34" charset="0"/>
              </a:rPr>
              <a:t>the emissions </a:t>
            </a:r>
            <a:r>
              <a:rPr lang="en-US" sz="3200" dirty="0">
                <a:latin typeface="Lucida Sans" panose="020B0602030504020204" pitchFamily="34" charset="0"/>
              </a:rPr>
              <a:t>of Hazardous Air Pollutants (</a:t>
            </a:r>
            <a:r>
              <a:rPr lang="en-US" sz="3200" dirty="0" smtClean="0">
                <a:latin typeface="Lucida Sans" panose="020B0602030504020204" pitchFamily="34" charset="0"/>
              </a:rPr>
              <a:t>HAPs) from </a:t>
            </a:r>
            <a:r>
              <a:rPr lang="en-US" sz="3200" dirty="0">
                <a:latin typeface="Lucida Sans" panose="020B0602030504020204" pitchFamily="34" charset="0"/>
              </a:rPr>
              <a:t>reciprocating internal combustion </a:t>
            </a:r>
            <a:r>
              <a:rPr lang="en-US" sz="3200" dirty="0" smtClean="0">
                <a:latin typeface="Lucida Sans" panose="020B0602030504020204" pitchFamily="34" charset="0"/>
              </a:rPr>
              <a:t>engines (RICE</a:t>
            </a:r>
            <a:r>
              <a:rPr lang="en-US" sz="3200" dirty="0">
                <a:latin typeface="Lucida Sans" panose="020B0602030504020204" pitchFamily="34" charset="0"/>
              </a:rPr>
              <a:t>) located at major industrial sources of </a:t>
            </a:r>
            <a:r>
              <a:rPr lang="en-US" sz="3200" dirty="0" smtClean="0">
                <a:latin typeface="Lucida Sans" panose="020B0602030504020204" pitchFamily="34" charset="0"/>
              </a:rPr>
              <a:t>air HAPs </a:t>
            </a:r>
            <a:r>
              <a:rPr lang="en-US" sz="3200" dirty="0">
                <a:latin typeface="Lucida Sans" panose="020B0602030504020204" pitchFamily="34" charset="0"/>
              </a:rPr>
              <a:t>or area sources.</a:t>
            </a:r>
          </a:p>
          <a:p>
            <a:r>
              <a:rPr lang="en-US" sz="3200" dirty="0">
                <a:latin typeface="Lucida Sans" panose="020B0602030504020204" pitchFamily="34" charset="0"/>
              </a:rPr>
              <a:t> </a:t>
            </a:r>
            <a:endParaRPr lang="en-US" sz="3200" dirty="0" smtClean="0">
              <a:latin typeface="Lucida Sans" panose="020B0602030504020204" pitchFamily="34" charset="0"/>
            </a:endParaRPr>
          </a:p>
          <a:p>
            <a:r>
              <a:rPr lang="en-US" sz="3200" dirty="0" smtClean="0">
                <a:latin typeface="Lucida Sans" panose="020B0602030504020204" pitchFamily="34" charset="0"/>
              </a:rPr>
              <a:t> </a:t>
            </a:r>
            <a:endParaRPr lang="en-US" sz="3200" dirty="0">
              <a:latin typeface="Lucida Sans" panose="020B0602030504020204" pitchFamily="34" charset="0"/>
            </a:endParaRPr>
          </a:p>
        </p:txBody>
      </p:sp>
    </p:spTree>
    <p:extLst>
      <p:ext uri="{BB962C8B-B14F-4D97-AF65-F5344CB8AC3E}">
        <p14:creationId xmlns:p14="http://schemas.microsoft.com/office/powerpoint/2010/main" val="618397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Who Does It Affect - Stationary RICE Source </a:t>
            </a:r>
            <a:r>
              <a:rPr lang="en-US" sz="2000" dirty="0"/>
              <a:t>C</a:t>
            </a:r>
            <a:r>
              <a:rPr lang="en-US" sz="2000" dirty="0" smtClean="0"/>
              <a:t>ategories</a:t>
            </a:r>
            <a:endParaRPr lang="en-US" sz="2000"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6</a:t>
            </a:fld>
            <a:endParaRPr lang="en-AU"/>
          </a:p>
        </p:txBody>
      </p:sp>
      <p:sp>
        <p:nvSpPr>
          <p:cNvPr id="5" name="Rectangle 4"/>
          <p:cNvSpPr/>
          <p:nvPr/>
        </p:nvSpPr>
        <p:spPr>
          <a:xfrm>
            <a:off x="683568" y="1124744"/>
            <a:ext cx="7704856" cy="4401205"/>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Lucida Sans" panose="020B0602030504020204" pitchFamily="34" charset="0"/>
              </a:rPr>
              <a:t>Emergency </a:t>
            </a:r>
            <a:r>
              <a:rPr lang="en-US" sz="2800" dirty="0">
                <a:latin typeface="Lucida Sans" panose="020B0602030504020204" pitchFamily="34" charset="0"/>
              </a:rPr>
              <a:t>stationary RICE</a:t>
            </a:r>
          </a:p>
          <a:p>
            <a:pPr marL="285750" indent="-285750">
              <a:buFont typeface="Arial" panose="020B0604020202020204" pitchFamily="34" charset="0"/>
              <a:buChar char="•"/>
            </a:pPr>
            <a:r>
              <a:rPr lang="en-US" sz="2800" dirty="0" smtClean="0">
                <a:latin typeface="Lucida Sans" panose="020B0602030504020204" pitchFamily="34" charset="0"/>
              </a:rPr>
              <a:t>Limited </a:t>
            </a:r>
            <a:r>
              <a:rPr lang="en-US" sz="2800" dirty="0">
                <a:latin typeface="Lucida Sans" panose="020B0602030504020204" pitchFamily="34" charset="0"/>
              </a:rPr>
              <a:t>use stationary RICE</a:t>
            </a:r>
          </a:p>
          <a:p>
            <a:pPr marL="285750" indent="-285750">
              <a:buFont typeface="Arial" panose="020B0604020202020204" pitchFamily="34" charset="0"/>
              <a:buChar char="•"/>
            </a:pPr>
            <a:r>
              <a:rPr lang="en-US" sz="2800" dirty="0" smtClean="0">
                <a:latin typeface="Lucida Sans" panose="020B0602030504020204" pitchFamily="34" charset="0"/>
              </a:rPr>
              <a:t>Stationary </a:t>
            </a:r>
            <a:r>
              <a:rPr lang="en-US" sz="2800" dirty="0">
                <a:latin typeface="Lucida Sans" panose="020B0602030504020204" pitchFamily="34" charset="0"/>
              </a:rPr>
              <a:t>RICE that combust landfill gas </a:t>
            </a:r>
            <a:r>
              <a:rPr lang="en-US" sz="2800" dirty="0" smtClean="0">
                <a:latin typeface="Lucida Sans" panose="020B0602030504020204" pitchFamily="34" charset="0"/>
              </a:rPr>
              <a:t>or digester </a:t>
            </a:r>
            <a:r>
              <a:rPr lang="en-US" sz="2800" dirty="0">
                <a:latin typeface="Lucida Sans" panose="020B0602030504020204" pitchFamily="34" charset="0"/>
              </a:rPr>
              <a:t>gas equivalent to 10 percent or </a:t>
            </a:r>
            <a:r>
              <a:rPr lang="en-US" sz="2800" dirty="0" smtClean="0">
                <a:latin typeface="Lucida Sans" panose="020B0602030504020204" pitchFamily="34" charset="0"/>
              </a:rPr>
              <a:t>more of </a:t>
            </a:r>
            <a:r>
              <a:rPr lang="en-US" sz="2800" dirty="0">
                <a:latin typeface="Lucida Sans" panose="020B0602030504020204" pitchFamily="34" charset="0"/>
              </a:rPr>
              <a:t>the gross heat input on an annual basis</a:t>
            </a:r>
          </a:p>
          <a:p>
            <a:pPr marL="285750" indent="-285750">
              <a:buFont typeface="Arial" panose="020B0604020202020204" pitchFamily="34" charset="0"/>
              <a:buChar char="•"/>
            </a:pPr>
            <a:r>
              <a:rPr lang="en-US" sz="2800" dirty="0" smtClean="0">
                <a:latin typeface="Lucida Sans" panose="020B0602030504020204" pitchFamily="34" charset="0"/>
              </a:rPr>
              <a:t>Compression </a:t>
            </a:r>
            <a:r>
              <a:rPr lang="en-US" sz="2800" dirty="0">
                <a:latin typeface="Lucida Sans" panose="020B0602030504020204" pitchFamily="34" charset="0"/>
              </a:rPr>
              <a:t>I</a:t>
            </a:r>
            <a:r>
              <a:rPr lang="en-US" sz="2800" dirty="0" smtClean="0">
                <a:latin typeface="Lucida Sans" panose="020B0602030504020204" pitchFamily="34" charset="0"/>
              </a:rPr>
              <a:t>gnition </a:t>
            </a:r>
            <a:r>
              <a:rPr lang="en-US" sz="2800" dirty="0">
                <a:latin typeface="Lucida Sans" panose="020B0602030504020204" pitchFamily="34" charset="0"/>
              </a:rPr>
              <a:t>(CI</a:t>
            </a:r>
            <a:r>
              <a:rPr lang="en-US" sz="2800" dirty="0" smtClean="0">
                <a:latin typeface="Lucida Sans" panose="020B0602030504020204" pitchFamily="34" charset="0"/>
              </a:rPr>
              <a:t>) (Diesel)</a:t>
            </a:r>
            <a:endParaRPr lang="en-US" sz="2800" dirty="0">
              <a:latin typeface="Lucida Sans" panose="020B0602030504020204" pitchFamily="34" charset="0"/>
            </a:endParaRPr>
          </a:p>
          <a:p>
            <a:pPr marL="285750" indent="-285750">
              <a:buFont typeface="Arial" panose="020B0604020202020204" pitchFamily="34" charset="0"/>
              <a:buChar char="•"/>
            </a:pPr>
            <a:r>
              <a:rPr lang="en-US" sz="2800" dirty="0" smtClean="0">
                <a:latin typeface="Lucida Sans" panose="020B0602030504020204" pitchFamily="34" charset="0"/>
              </a:rPr>
              <a:t>Spark </a:t>
            </a:r>
            <a:r>
              <a:rPr lang="en-US" sz="2800" dirty="0">
                <a:latin typeface="Lucida Sans" panose="020B0602030504020204" pitchFamily="34" charset="0"/>
              </a:rPr>
              <a:t>ignition 4-stroke rich burn (4SRB</a:t>
            </a:r>
            <a:r>
              <a:rPr lang="en-US" sz="2800" dirty="0" smtClean="0">
                <a:latin typeface="Lucida Sans" panose="020B0602030504020204" pitchFamily="34" charset="0"/>
              </a:rPr>
              <a:t>)</a:t>
            </a:r>
            <a:endParaRPr lang="en-US" sz="2800" dirty="0">
              <a:latin typeface="Lucida Sans" panose="020B0602030504020204" pitchFamily="34" charset="0"/>
            </a:endParaRPr>
          </a:p>
          <a:p>
            <a:pPr marL="285750" indent="-285750">
              <a:buFont typeface="Arial" panose="020B0604020202020204" pitchFamily="34" charset="0"/>
              <a:buChar char="•"/>
            </a:pPr>
            <a:r>
              <a:rPr lang="en-US" sz="2800" dirty="0" smtClean="0">
                <a:latin typeface="Lucida Sans" panose="020B0602030504020204" pitchFamily="34" charset="0"/>
              </a:rPr>
              <a:t>Spark </a:t>
            </a:r>
            <a:r>
              <a:rPr lang="en-US" sz="2800" dirty="0">
                <a:latin typeface="Lucida Sans" panose="020B0602030504020204" pitchFamily="34" charset="0"/>
              </a:rPr>
              <a:t>ignition 2-stroke lean burn (2SLB</a:t>
            </a:r>
            <a:r>
              <a:rPr lang="en-US" sz="2800" dirty="0" smtClean="0">
                <a:latin typeface="Lucida Sans" panose="020B0602030504020204" pitchFamily="34" charset="0"/>
              </a:rPr>
              <a:t>)</a:t>
            </a:r>
            <a:endParaRPr lang="en-US" sz="2800" dirty="0">
              <a:latin typeface="Lucida Sans" panose="020B0602030504020204" pitchFamily="34" charset="0"/>
            </a:endParaRPr>
          </a:p>
          <a:p>
            <a:pPr marL="285750" indent="-285750">
              <a:buFont typeface="Arial" panose="020B0604020202020204" pitchFamily="34" charset="0"/>
              <a:buChar char="•"/>
            </a:pPr>
            <a:r>
              <a:rPr lang="en-US" sz="2800" dirty="0" smtClean="0">
                <a:latin typeface="Lucida Sans" panose="020B0602030504020204" pitchFamily="34" charset="0"/>
              </a:rPr>
              <a:t>Spark </a:t>
            </a:r>
            <a:r>
              <a:rPr lang="en-US" sz="2800" dirty="0">
                <a:latin typeface="Lucida Sans" panose="020B0602030504020204" pitchFamily="34" charset="0"/>
              </a:rPr>
              <a:t>ignition 4-stroke lean burn (4SLB</a:t>
            </a:r>
            <a:r>
              <a:rPr lang="en-US" sz="2800" dirty="0" smtClean="0">
                <a:latin typeface="Lucida Sans" panose="020B0602030504020204" pitchFamily="34" charset="0"/>
              </a:rPr>
              <a:t>)</a:t>
            </a:r>
            <a:endParaRPr lang="en-US" sz="2800" dirty="0">
              <a:latin typeface="Lucida Sans" panose="020B0602030504020204" pitchFamily="34" charset="0"/>
            </a:endParaRPr>
          </a:p>
        </p:txBody>
      </p:sp>
    </p:spTree>
    <p:extLst>
      <p:ext uri="{BB962C8B-B14F-4D97-AF65-F5344CB8AC3E}">
        <p14:creationId xmlns:p14="http://schemas.microsoft.com/office/powerpoint/2010/main" val="4267733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If RICE MACT Is For Me?</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7</a:t>
            </a:fld>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77" y="980728"/>
            <a:ext cx="6830207" cy="526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24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Tons HAPS on Single Unit, 25+ Tons Combo </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8</a:t>
            </a:fld>
            <a:endParaRPr lang="en-A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69429"/>
            <a:ext cx="771525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80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MACT Emission Requirements</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350384-5605-4F4A-A8BB-5D0F9A8D0FD6}" type="slidenum">
              <a:rPr lang="en-AU" smtClean="0"/>
              <a:pPr/>
              <a:t>9</a:t>
            </a:fld>
            <a:endParaRPr lang="en-AU"/>
          </a:p>
        </p:txBody>
      </p:sp>
      <p:sp>
        <p:nvSpPr>
          <p:cNvPr id="5" name="Rectangle 4"/>
          <p:cNvSpPr/>
          <p:nvPr/>
        </p:nvSpPr>
        <p:spPr>
          <a:xfrm>
            <a:off x="971600" y="1474906"/>
            <a:ext cx="7560840" cy="4708981"/>
          </a:xfrm>
          <a:prstGeom prst="rect">
            <a:avLst/>
          </a:prstGeom>
        </p:spPr>
        <p:txBody>
          <a:bodyPr wrap="square">
            <a:spAutoFit/>
          </a:bodyPr>
          <a:lstStyle/>
          <a:p>
            <a:pPr marL="285750" indent="-285750">
              <a:buFont typeface="Arial" panose="020B0604020202020204" pitchFamily="34" charset="0"/>
              <a:buChar char="•"/>
            </a:pPr>
            <a:r>
              <a:rPr lang="en-US" sz="2000" b="1" u="sng" dirty="0" smtClean="0">
                <a:latin typeface="Lucida Sans" panose="020B0602030504020204" pitchFamily="34" charset="0"/>
              </a:rPr>
              <a:t>Existing </a:t>
            </a:r>
            <a:r>
              <a:rPr lang="en-US" sz="2000" b="1" u="sng" dirty="0">
                <a:latin typeface="Lucida Sans" panose="020B0602030504020204" pitchFamily="34" charset="0"/>
              </a:rPr>
              <a:t>and new 4-stroke rich burn (4SRB) engines </a:t>
            </a:r>
            <a:r>
              <a:rPr lang="en-US" sz="2000" dirty="0" smtClean="0">
                <a:latin typeface="Lucida Sans" panose="020B0602030504020204" pitchFamily="34" charset="0"/>
              </a:rPr>
              <a:t>either reduce </a:t>
            </a:r>
            <a:r>
              <a:rPr lang="en-US" sz="2000" dirty="0">
                <a:latin typeface="Lucida Sans" panose="020B0602030504020204" pitchFamily="34" charset="0"/>
              </a:rPr>
              <a:t>formaldehyde by </a:t>
            </a:r>
            <a:r>
              <a:rPr lang="en-US" sz="2000" dirty="0" smtClean="0">
                <a:latin typeface="Lucida Sans" panose="020B0602030504020204" pitchFamily="34" charset="0"/>
              </a:rPr>
              <a:t>76% or </a:t>
            </a:r>
            <a:r>
              <a:rPr lang="en-US" sz="2000" dirty="0">
                <a:latin typeface="Lucida Sans" panose="020B0602030504020204" pitchFamily="34" charset="0"/>
              </a:rPr>
              <a:t>limit the </a:t>
            </a:r>
            <a:r>
              <a:rPr lang="en-US" sz="2000" dirty="0" smtClean="0">
                <a:latin typeface="Lucida Sans" panose="020B0602030504020204" pitchFamily="34" charset="0"/>
              </a:rPr>
              <a:t>formaldehyde concentration </a:t>
            </a:r>
            <a:r>
              <a:rPr lang="en-US" sz="2000" dirty="0">
                <a:latin typeface="Lucida Sans" panose="020B0602030504020204" pitchFamily="34" charset="0"/>
              </a:rPr>
              <a:t>to 350 </a:t>
            </a:r>
            <a:r>
              <a:rPr lang="en-US" sz="2000" dirty="0" smtClean="0">
                <a:latin typeface="Lucida Sans" panose="020B0602030504020204" pitchFamily="34" charset="0"/>
              </a:rPr>
              <a:t>ppb.</a:t>
            </a:r>
          </a:p>
          <a:p>
            <a:pPr marL="285750" indent="-285750">
              <a:buFont typeface="Arial" panose="020B0604020202020204" pitchFamily="34" charset="0"/>
              <a:buChar char="•"/>
            </a:pPr>
            <a:endParaRPr lang="en-US" sz="2000" dirty="0">
              <a:latin typeface="Lucida Sans" panose="020B0602030504020204" pitchFamily="34" charset="0"/>
            </a:endParaRPr>
          </a:p>
          <a:p>
            <a:pPr marL="285750" indent="-285750">
              <a:buFont typeface="Arial" panose="020B0604020202020204" pitchFamily="34" charset="0"/>
              <a:buChar char="•"/>
            </a:pPr>
            <a:r>
              <a:rPr lang="en-US" sz="2000" b="1" u="sng" dirty="0" smtClean="0">
                <a:latin typeface="Lucida Sans" panose="020B0602030504020204" pitchFamily="34" charset="0"/>
              </a:rPr>
              <a:t>New </a:t>
            </a:r>
            <a:r>
              <a:rPr lang="en-US" sz="2000" b="1" u="sng" dirty="0">
                <a:latin typeface="Lucida Sans" panose="020B0602030504020204" pitchFamily="34" charset="0"/>
              </a:rPr>
              <a:t>2-stroke lean burn (2SLB) engines </a:t>
            </a:r>
            <a:r>
              <a:rPr lang="en-US" sz="2000" dirty="0">
                <a:latin typeface="Lucida Sans" panose="020B0602030504020204" pitchFamily="34" charset="0"/>
              </a:rPr>
              <a:t>either reduce </a:t>
            </a:r>
            <a:r>
              <a:rPr lang="en-US" sz="2000" dirty="0" smtClean="0">
                <a:latin typeface="Lucida Sans" panose="020B0602030504020204" pitchFamily="34" charset="0"/>
              </a:rPr>
              <a:t>carbon monoxide </a:t>
            </a:r>
            <a:r>
              <a:rPr lang="en-US" sz="2000" dirty="0">
                <a:latin typeface="Lucida Sans" panose="020B0602030504020204" pitchFamily="34" charset="0"/>
              </a:rPr>
              <a:t>(CO) by </a:t>
            </a:r>
            <a:r>
              <a:rPr lang="en-US" sz="2000" dirty="0" smtClean="0">
                <a:latin typeface="Lucida Sans" panose="020B0602030504020204" pitchFamily="34" charset="0"/>
              </a:rPr>
              <a:t>58% or </a:t>
            </a:r>
            <a:r>
              <a:rPr lang="en-US" sz="2000" dirty="0">
                <a:latin typeface="Lucida Sans" panose="020B0602030504020204" pitchFamily="34" charset="0"/>
              </a:rPr>
              <a:t>limit the </a:t>
            </a:r>
            <a:r>
              <a:rPr lang="en-US" sz="2000" dirty="0" smtClean="0">
                <a:latin typeface="Lucida Sans" panose="020B0602030504020204" pitchFamily="34" charset="0"/>
              </a:rPr>
              <a:t>formaldehyde concentration </a:t>
            </a:r>
            <a:r>
              <a:rPr lang="en-US" sz="2000" dirty="0">
                <a:latin typeface="Lucida Sans" panose="020B0602030504020204" pitchFamily="34" charset="0"/>
              </a:rPr>
              <a:t>to 12 </a:t>
            </a:r>
            <a:r>
              <a:rPr lang="en-US" sz="2000" dirty="0" smtClean="0">
                <a:latin typeface="Lucida Sans" panose="020B0602030504020204" pitchFamily="34" charset="0"/>
              </a:rPr>
              <a:t>ppm.</a:t>
            </a:r>
            <a:endParaRPr lang="en-US" sz="2000" dirty="0">
              <a:latin typeface="Lucida Sans" panose="020B0602030504020204" pitchFamily="34" charset="0"/>
            </a:endParaRPr>
          </a:p>
          <a:p>
            <a:pPr marL="285750" indent="-285750">
              <a:buFont typeface="Arial" panose="020B0604020202020204" pitchFamily="34" charset="0"/>
              <a:buChar char="•"/>
            </a:pPr>
            <a:endParaRPr lang="en-US" sz="2000" dirty="0">
              <a:latin typeface="Lucida Sans" panose="020B0602030504020204" pitchFamily="34" charset="0"/>
            </a:endParaRPr>
          </a:p>
          <a:p>
            <a:pPr marL="285750" indent="-285750">
              <a:buFont typeface="Arial" panose="020B0604020202020204" pitchFamily="34" charset="0"/>
              <a:buChar char="•"/>
            </a:pPr>
            <a:r>
              <a:rPr lang="en-US" sz="2000" b="1" u="sng" dirty="0" smtClean="0">
                <a:latin typeface="Lucida Sans" panose="020B0602030504020204" pitchFamily="34" charset="0"/>
              </a:rPr>
              <a:t>New </a:t>
            </a:r>
            <a:r>
              <a:rPr lang="en-US" sz="2000" b="1" u="sng" dirty="0">
                <a:latin typeface="Lucida Sans" panose="020B0602030504020204" pitchFamily="34" charset="0"/>
              </a:rPr>
              <a:t>4-stroke lean burn (4SLB) engines</a:t>
            </a:r>
            <a:r>
              <a:rPr lang="en-US" sz="2000" dirty="0">
                <a:latin typeface="Lucida Sans" panose="020B0602030504020204" pitchFamily="34" charset="0"/>
              </a:rPr>
              <a:t> either reduce CO </a:t>
            </a:r>
            <a:r>
              <a:rPr lang="en-US" sz="2000" dirty="0" smtClean="0">
                <a:latin typeface="Lucida Sans" panose="020B0602030504020204" pitchFamily="34" charset="0"/>
              </a:rPr>
              <a:t>by 93% or </a:t>
            </a:r>
            <a:r>
              <a:rPr lang="en-US" sz="2000" dirty="0">
                <a:latin typeface="Lucida Sans" panose="020B0602030504020204" pitchFamily="34" charset="0"/>
              </a:rPr>
              <a:t>limit the formaldehyde concentration to </a:t>
            </a:r>
            <a:r>
              <a:rPr lang="en-US" sz="2000" dirty="0" smtClean="0">
                <a:latin typeface="Lucida Sans" panose="020B0602030504020204" pitchFamily="34" charset="0"/>
              </a:rPr>
              <a:t>14ppm.</a:t>
            </a:r>
          </a:p>
          <a:p>
            <a:endParaRPr lang="en-US" sz="2000" dirty="0">
              <a:latin typeface="Lucida Sans" panose="020B0602030504020204" pitchFamily="34" charset="0"/>
            </a:endParaRPr>
          </a:p>
          <a:p>
            <a:pPr marL="285750" indent="-285750">
              <a:buFont typeface="Arial" panose="020B0604020202020204" pitchFamily="34" charset="0"/>
              <a:buChar char="•"/>
            </a:pPr>
            <a:r>
              <a:rPr lang="en-US" sz="2000" b="1" u="sng" dirty="0" smtClean="0">
                <a:latin typeface="Lucida Sans" panose="020B0602030504020204" pitchFamily="34" charset="0"/>
              </a:rPr>
              <a:t>New </a:t>
            </a:r>
            <a:r>
              <a:rPr lang="en-US" sz="2000" b="1" u="sng" dirty="0">
                <a:latin typeface="Lucida Sans" panose="020B0602030504020204" pitchFamily="34" charset="0"/>
              </a:rPr>
              <a:t>compression ignition (CI) engines </a:t>
            </a:r>
            <a:r>
              <a:rPr lang="en-US" sz="2000" dirty="0">
                <a:latin typeface="Lucida Sans" panose="020B0602030504020204" pitchFamily="34" charset="0"/>
              </a:rPr>
              <a:t>either reduce CO by </a:t>
            </a:r>
            <a:r>
              <a:rPr lang="en-US" sz="2000" dirty="0" smtClean="0">
                <a:latin typeface="Lucida Sans" panose="020B0602030504020204" pitchFamily="34" charset="0"/>
              </a:rPr>
              <a:t>70% or </a:t>
            </a:r>
            <a:r>
              <a:rPr lang="en-US" sz="2000" dirty="0">
                <a:latin typeface="Lucida Sans" panose="020B0602030504020204" pitchFamily="34" charset="0"/>
              </a:rPr>
              <a:t>limit the formaldehyde concentration to 580 </a:t>
            </a:r>
            <a:r>
              <a:rPr lang="en-US" sz="2000" dirty="0" smtClean="0">
                <a:latin typeface="Lucida Sans" panose="020B0602030504020204" pitchFamily="34" charset="0"/>
              </a:rPr>
              <a:t>ppb.</a:t>
            </a:r>
            <a:endParaRPr lang="en-US" sz="2000" dirty="0">
              <a:latin typeface="Lucida Sans" panose="020B0602030504020204" pitchFamily="34" charset="0"/>
            </a:endParaRPr>
          </a:p>
        </p:txBody>
      </p:sp>
    </p:spTree>
    <p:extLst>
      <p:ext uri="{BB962C8B-B14F-4D97-AF65-F5344CB8AC3E}">
        <p14:creationId xmlns:p14="http://schemas.microsoft.com/office/powerpoint/2010/main" val="3855619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vision xmlns="d7feb2a2-1b14-4979-9c29-e75fc5f8ddf3">Industrial - Tribology</Division>
    <TaxCatchAll xmlns="d7feb2a2-1b14-4979-9c29-e75fc5f8ddf3"/>
    <Document_x0020_or_x0020_Image_x0020_Type xmlns="d7feb2a2-1b14-4979-9c29-e75fc5f8ddf3">Document - PowerPoint Template</Document_x0020_or_x0020_Image_x0020_Type>
    <TaxKeywordTaxHTField xmlns="d7feb2a2-1b14-4979-9c29-e75fc5f8ddf3">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LS Document" ma:contentTypeID="0x010100743C92273B096A49BA74DA6178E8E36800905F6A11AAAEF745919ACC8221280BF7" ma:contentTypeVersion="20" ma:contentTypeDescription="" ma:contentTypeScope="" ma:versionID="8d6d5a06fb48b0f9b640bce4f0ce467b">
  <xsd:schema xmlns:xsd="http://www.w3.org/2001/XMLSchema" xmlns:xs="http://www.w3.org/2001/XMLSchema" xmlns:p="http://schemas.microsoft.com/office/2006/metadata/properties" xmlns:ns3="d7feb2a2-1b14-4979-9c29-e75fc5f8ddf3" targetNamespace="http://schemas.microsoft.com/office/2006/metadata/properties" ma:root="true" ma:fieldsID="9a46b2621b4a34c7737464acd238412c" ns3:_="">
    <xsd:import namespace="d7feb2a2-1b14-4979-9c29-e75fc5f8ddf3"/>
    <xsd:element name="properties">
      <xsd:complexType>
        <xsd:sequence>
          <xsd:element name="documentManagement">
            <xsd:complexType>
              <xsd:all>
                <xsd:element ref="ns3:Division"/>
                <xsd:element ref="ns3:Document_x0020_or_x0020_Image_x0020_Type"/>
                <xsd:element ref="ns3: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eb2a2-1b14-4979-9c29-e75fc5f8ddf3" elementFormDefault="qualified">
    <xsd:import namespace="http://schemas.microsoft.com/office/2006/documentManagement/types"/>
    <xsd:import namespace="http://schemas.microsoft.com/office/infopath/2007/PartnerControls"/>
    <xsd:element name="Division" ma:index="2" ma:displayName="Division" ma:format="Dropdown" ma:internalName="Division">
      <xsd:simpleType>
        <xsd:restriction base="dms:Choice">
          <xsd:enumeration value="Corporate"/>
          <xsd:enumeration value="Energy"/>
          <xsd:enumeration value="Energy - Coal"/>
          <xsd:enumeration value="Energy - Oil &amp; Gas"/>
          <xsd:enumeration value="Industrial"/>
          <xsd:enumeration value="Industrial - Asset Care"/>
          <xsd:enumeration value="Industrial - Tribology"/>
          <xsd:enumeration value="Life Sciences"/>
          <xsd:enumeration value="Life Sciences - Animal Health"/>
          <xsd:enumeration value="Life Sciences - Electronics"/>
          <xsd:enumeration value="Life Sciences - Environmental"/>
          <xsd:enumeration value="Life Sciences - Food &amp; Pharmaceutical"/>
          <xsd:enumeration value="Minerals"/>
          <xsd:enumeration value="Minerals - Geochemistry"/>
          <xsd:enumeration value="Minerals - Metallurgy"/>
          <xsd:enumeration value="Minerals - Inspection"/>
          <xsd:enumeration value="Minerals - Mine Site"/>
          <xsd:enumeration value="General"/>
        </xsd:restriction>
      </xsd:simpleType>
    </xsd:element>
    <xsd:element name="Document_x0020_or_x0020_Image_x0020_Type" ma:index="3" ma:displayName="Sub Category" ma:format="Dropdown" ma:internalName="Document_x0020_or_x0020_Image_x0020_Type">
      <xsd:simpleType>
        <xsd:restriction base="dms:Choice">
          <xsd:enumeration value="Document - Announcement Template"/>
          <xsd:enumeration value="Document - Brochure"/>
          <xsd:enumeration value="Document - Capability Statement"/>
          <xsd:enumeration value="Document - Fascimile"/>
          <xsd:enumeration value="Document - Letterhead"/>
          <xsd:enumeration value="Document - Memorandum"/>
          <xsd:enumeration value="Document - Newsletter Template"/>
          <xsd:enumeration value="Document - PowerPoint Template"/>
          <xsd:enumeration value="Document - Report Template"/>
          <xsd:enumeration value="Document - Technical Documentation"/>
          <xsd:enumeration value="Image - Icon"/>
          <xsd:enumeration value="Image - Illustration"/>
          <xsd:enumeration value="Image - Logo"/>
          <xsd:enumeration value="Image - Photograph"/>
          <xsd:enumeration value="Stationery - Business Card"/>
          <xsd:enumeration value="Stationery - Envelopes"/>
          <xsd:enumeration value="Stationery - With Compliments"/>
          <xsd:enumeration value="Year of Productivity - Submission Form"/>
          <xsd:enumeration value="Year of Productivity - Poster"/>
        </xsd:restriction>
      </xsd:simpleType>
    </xsd:element>
    <xsd:element name="TaxKeywordTaxHTField" ma:index="9" nillable="true" ma:taxonomy="true" ma:internalName="TaxKeywordTaxHTField" ma:taxonomyFieldName="TaxKeyword" ma:displayName="Enterprise Keywords" ma:fieldId="{23f27201-bee3-471e-b2e7-b64fd8b7ca38}" ma:taxonomyMulti="true" ma:sspId="ae09551c-f574-4cbe-8d50-bd67031b826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7038da4a-630e-451f-b658-30177bf17d01}" ma:internalName="TaxCatchAll" ma:showField="CatchAllData" ma:web="d7feb2a2-1b14-4979-9c29-e75fc5f8ddf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038da4a-630e-451f-b658-30177bf17d01}" ma:internalName="TaxCatchAllLabel" ma:readOnly="true" ma:showField="CatchAllDataLabel" ma:web="d7feb2a2-1b14-4979-9c29-e75fc5f8dd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FD175-C743-4FA7-B6E1-872D2E8790B3}">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d7feb2a2-1b14-4979-9c29-e75fc5f8ddf3"/>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DDF4AB0-1EF8-4F4C-8B07-6E59C39FC2FD}">
  <ds:schemaRefs>
    <ds:schemaRef ds:uri="http://schemas.microsoft.com/sharepoint/v3/contenttype/forms"/>
  </ds:schemaRefs>
</ds:datastoreItem>
</file>

<file path=customXml/itemProps3.xml><?xml version="1.0" encoding="utf-8"?>
<ds:datastoreItem xmlns:ds="http://schemas.openxmlformats.org/officeDocument/2006/customXml" ds:itemID="{02CF29BB-CEE4-4348-8609-0720079FE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eb2a2-1b14-4979-9c29-e75fc5f8d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1100</TotalTime>
  <Words>2240</Words>
  <Application>Microsoft Office PowerPoint</Application>
  <PresentationFormat>On-screen Show (4:3)</PresentationFormat>
  <Paragraphs>185</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RICE MACT and Oil Analysis</vt:lpstr>
      <vt:lpstr>What is the RICE MACT?</vt:lpstr>
      <vt:lpstr>Asset Categories</vt:lpstr>
      <vt:lpstr>HAPs Emitted from Engines</vt:lpstr>
      <vt:lpstr>Why RICE MACT?</vt:lpstr>
      <vt:lpstr>Who Does It Affect - Stationary RICE Source Categories</vt:lpstr>
      <vt:lpstr>How Do I Know If RICE MACT Is For Me?</vt:lpstr>
      <vt:lpstr>10+ Tons HAPS on Single Unit, 25+ Tons Combo </vt:lpstr>
      <vt:lpstr>RICE MACT Emission Requirements</vt:lpstr>
      <vt:lpstr>Types of RICE MACT Requirements</vt:lpstr>
      <vt:lpstr>Management Practice</vt:lpstr>
      <vt:lpstr>Exempt from RICE MACT</vt:lpstr>
      <vt:lpstr>What qualifies a limited use stationary RICE?</vt:lpstr>
      <vt:lpstr>Stationary RICE that combust landfill gas or digester</vt:lpstr>
      <vt:lpstr>Oil Analysis and RICE MACT</vt:lpstr>
      <vt:lpstr>Compliance Demonstration – Major Source </vt:lpstr>
      <vt:lpstr>Compliance Demonstration - &gt;500hp Major Sources</vt:lpstr>
      <vt:lpstr>Compliance Demonstration - ≤ 500hp Area Sources</vt:lpstr>
      <vt:lpstr>Compliance Demonstration - &gt; 500hp Area Sources</vt:lpstr>
      <vt:lpstr>Record Keeping &amp; Recording</vt:lpstr>
      <vt:lpstr>Record Keeping &amp; Reporting</vt:lpstr>
      <vt:lpstr>Record Keeping &amp; Reporting – Major Sources</vt:lpstr>
      <vt:lpstr>Record Keeping &amp; Reporting – Area Sources</vt:lpstr>
      <vt:lpstr>Record Keeping &amp; Reporting – Area Sources</vt:lpstr>
      <vt:lpstr>Best Management Practices Requirements</vt:lpstr>
      <vt:lpstr>Oil Analysis and RICE MACT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Title Subheading if required</dc:title>
  <dc:creator>Hannah Fiala</dc:creator>
  <cp:lastModifiedBy>Michael Holloway</cp:lastModifiedBy>
  <cp:revision>68</cp:revision>
  <dcterms:created xsi:type="dcterms:W3CDTF">2013-01-21T06:48:48Z</dcterms:created>
  <dcterms:modified xsi:type="dcterms:W3CDTF">2014-01-08T18:54:19Z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0x010100743C92273B096A49BA74DA6178E8E36800905F6A11AAAEF745919ACC8221280BF7</vt:lpwstr>
  </property>
  <property fmtid="{D5CDD505-2E9C-101B-9397-08002B2CF9AE}" pid="3" name="TaxKeyword">
    <vt:lpwstr/>
  </property>
  <property fmtid="{D5CDD505-2E9C-101B-9397-08002B2CF9AE}" pid="4" name="Order">
    <vt:r8>120100</vt:r8>
  </property>
</Properties>
</file>